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</p:sldMasterIdLst>
  <p:notesMasterIdLst>
    <p:notesMasterId r:id="rId21"/>
  </p:notesMasterIdLst>
  <p:sldIdLst>
    <p:sldId id="256" r:id="rId5"/>
    <p:sldId id="257" r:id="rId6"/>
    <p:sldId id="259" r:id="rId7"/>
    <p:sldId id="270" r:id="rId8"/>
    <p:sldId id="272" r:id="rId9"/>
    <p:sldId id="281" r:id="rId10"/>
    <p:sldId id="265" r:id="rId11"/>
    <p:sldId id="284" r:id="rId12"/>
    <p:sldId id="285" r:id="rId13"/>
    <p:sldId id="286" r:id="rId14"/>
    <p:sldId id="287" r:id="rId15"/>
    <p:sldId id="288" r:id="rId16"/>
    <p:sldId id="271" r:id="rId17"/>
    <p:sldId id="275" r:id="rId18"/>
    <p:sldId id="273" r:id="rId19"/>
    <p:sldId id="282" r:id="rId2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008000"/>
    <a:srgbClr val="FF8001"/>
    <a:srgbClr val="D8F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156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6" y="1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52BED270-2409-46F9-A420-197D5196766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3A671486-1703-48B8-BD01-917A8B82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5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71486-1703-48B8-BD01-917A8B826A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2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9DF4E-846A-4254-9A13-CDCFC20DFFBC}" type="slidenum">
              <a:rPr kumimoji="1" lang="ja-JP" altLang="en-US" smtClean="0">
                <a:solidFill>
                  <a:prstClr val="black"/>
                </a:solidFill>
              </a:rPr>
              <a:pPr/>
              <a:t>15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7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AA6B-15E8-4645-8CBD-79D1E09EFC3B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90EF-74F0-42CB-BDBF-603317FFFD39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7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9A47-0FDC-4F3A-9310-D384ED5E4651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68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45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66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97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2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33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84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6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E5AC-3E9F-4FC4-8E26-173943A3D36C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76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2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0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82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57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091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08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83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42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35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8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D7DB3-B107-4831-92AC-1C4CFF3B1EE8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39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64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4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0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26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18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33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5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150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66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9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C892-1E9E-4C86-AF33-C960D93D7B7A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12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7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76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045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406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6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0DF3-8660-4261-8FBA-8A5AE8210319}" type="datetime1">
              <a:rPr lang="en-US" smtClean="0"/>
              <a:t>3/17/2021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C6F1-90DC-4074-A85C-7A47F7049886}" type="datetime1">
              <a:rPr lang="en-US" smtClean="0"/>
              <a:t>3/17/2021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2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37404-BDEB-4301-A670-111938578129}" type="datetime1">
              <a:rPr lang="en-US" smtClean="0"/>
              <a:t>3/17/2021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FF6C2-3431-4619-A0A9-B0158CF604F9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601F-F37A-4967-830D-F23D480448F8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7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99F2-D35E-4A5A-8109-C7CCF2E61680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ACDF0-87DE-4DF8-A460-68C98E83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7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63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51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578DB39-C886-4F45-9E4D-5F8977A06B4F}" type="datetimeFigureOut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2021/3/17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CAB48CD-BB50-4609-AA92-88DE656960F7}" type="slidenum">
              <a:rPr kumimoji="1" lang="ja-JP" alt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60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196758"/>
            <a:ext cx="9144000" cy="2619723"/>
          </a:xfrm>
        </p:spPr>
        <p:txBody>
          <a:bodyPr>
            <a:noAutofit/>
          </a:bodyPr>
          <a:lstStyle/>
          <a:p>
            <a:r>
              <a:rPr lang="ja-JP" altLang="en-US" sz="4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（前期課程における）</a:t>
            </a:r>
            <a:r>
              <a:rPr lang="en-US" altLang="ja-JP" sz="4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ja-JP" sz="4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ja-JP" altLang="en-US" sz="6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ハイブリッド</a:t>
            </a:r>
            <a:r>
              <a:rPr lang="ja-JP" altLang="en-US" sz="6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授業の実施</a:t>
            </a:r>
            <a:endParaRPr lang="en-US" sz="7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20162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教養学部・総合文化研究科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学部長・研究科長補佐</a:t>
            </a:r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</a:rPr>
              <a:t>角野浩史</a:t>
            </a:r>
            <a:endParaRPr lang="en-US" altLang="ja-JP" sz="28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-37730" y="6388644"/>
            <a:ext cx="919553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dirty="0" smtClean="0"/>
              <a:t>2021. 3. 17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utelecon</a:t>
            </a:r>
            <a:r>
              <a:rPr lang="ja-JP" altLang="en-US" dirty="0" smtClean="0"/>
              <a:t>説明会</a:t>
            </a:r>
            <a:r>
              <a:rPr lang="en-US" altLang="ja-JP" dirty="0"/>
              <a:t>:2021</a:t>
            </a:r>
            <a:r>
              <a:rPr lang="ja-JP" altLang="en-US" dirty="0"/>
              <a:t>年度のオンライン授業に向けて </a:t>
            </a:r>
            <a:r>
              <a:rPr lang="en-US" altLang="ja-JP" dirty="0"/>
              <a:t>― 2020</a:t>
            </a:r>
            <a:r>
              <a:rPr lang="ja-JP" altLang="en-US" dirty="0"/>
              <a:t>年の経験をふまえて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9" y="44624"/>
            <a:ext cx="4382597" cy="54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4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0"/>
          <a:stretch/>
        </p:blipFill>
        <p:spPr>
          <a:xfrm>
            <a:off x="107504" y="2780928"/>
            <a:ext cx="6523725" cy="38274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r="12091" b="5870"/>
          <a:stretch/>
        </p:blipFill>
        <p:spPr>
          <a:xfrm rot="16200000">
            <a:off x="4415775" y="2073057"/>
            <a:ext cx="5534347" cy="363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1979712" y="544522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/>
              <a:t>有線</a:t>
            </a:r>
            <a:r>
              <a:rPr kumimoji="1" lang="en-US" altLang="ja-JP" sz="2000" b="1" dirty="0" smtClean="0"/>
              <a:t>LAN</a:t>
            </a:r>
            <a:endParaRPr kumimoji="1" lang="ja-JP" altLang="en-US" sz="2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48428" y="5085184"/>
            <a:ext cx="341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bg1"/>
                </a:solidFill>
              </a:rPr>
              <a:t>各教室備え付けの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LAN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ポート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20360"/>
          <a:stretch/>
        </p:blipFill>
        <p:spPr>
          <a:xfrm>
            <a:off x="3347864" y="260648"/>
            <a:ext cx="2505878" cy="2634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グループ化 11"/>
          <p:cNvGrpSpPr/>
          <p:nvPr/>
        </p:nvGrpSpPr>
        <p:grpSpPr>
          <a:xfrm>
            <a:off x="179512" y="260648"/>
            <a:ext cx="3096344" cy="2092402"/>
            <a:chOff x="277269" y="3796748"/>
            <a:chExt cx="3096344" cy="209240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1" r="34581" b="18402"/>
            <a:stretch/>
          </p:blipFill>
          <p:spPr>
            <a:xfrm>
              <a:off x="277269" y="3796748"/>
              <a:ext cx="3024336" cy="20924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997349" y="5380924"/>
              <a:ext cx="2376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chemeClr val="bg1"/>
                  </a:solidFill>
                </a:rPr>
                <a:t>教室用キーセット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3068458" y="116632"/>
            <a:ext cx="4663268" cy="3425795"/>
            <a:chOff x="4283968" y="837524"/>
            <a:chExt cx="4663268" cy="3425795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0" t="15800" r="19924"/>
            <a:stretch/>
          </p:blipFill>
          <p:spPr>
            <a:xfrm>
              <a:off x="4283968" y="837524"/>
              <a:ext cx="4651513" cy="34257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6435582" y="953774"/>
              <a:ext cx="2511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b="1" dirty="0" smtClean="0"/>
                <a:t>ヒデオカメラ</a:t>
              </a:r>
            </a:p>
            <a:p>
              <a:pPr algn="ctr"/>
              <a:r>
                <a:rPr kumimoji="1" lang="ja-JP" altLang="en-US" sz="2000" b="1" dirty="0" smtClean="0"/>
                <a:t>（希望者に貸出）</a:t>
              </a:r>
              <a:endParaRPr kumimoji="1" lang="ja-JP" altLang="en-US" sz="2000" b="1" dirty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0112" y="2780928"/>
            <a:ext cx="3563888" cy="2259688"/>
            <a:chOff x="8446498" y="3828188"/>
            <a:chExt cx="3563888" cy="225968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5" t="9077" b="8722"/>
            <a:stretch/>
          </p:blipFill>
          <p:spPr>
            <a:xfrm>
              <a:off x="8446498" y="3828188"/>
              <a:ext cx="3449473" cy="2259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9303364" y="3830824"/>
              <a:ext cx="27070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b="1" dirty="0" smtClean="0"/>
                <a:t>ビデオキャプチャー</a:t>
              </a:r>
              <a:r>
                <a:rPr kumimoji="1" lang="en-US" altLang="ja-JP" sz="2000" b="1" dirty="0" smtClean="0"/>
                <a:t/>
              </a:r>
              <a:br>
                <a:rPr kumimoji="1" lang="en-US" altLang="ja-JP" sz="2000" b="1" dirty="0" smtClean="0"/>
              </a:br>
              <a:r>
                <a:rPr kumimoji="1" lang="ja-JP" altLang="en-US" sz="2000" b="1" dirty="0" smtClean="0"/>
                <a:t>（希望者に貸出）</a:t>
              </a:r>
              <a:endParaRPr kumimoji="1" lang="ja-JP" altLang="en-US" sz="2000" b="1" dirty="0"/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179512" y="3588112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en-US" altLang="ja-JP" sz="2200" dirty="0" smtClean="0"/>
              <a:t>※</a:t>
            </a:r>
            <a:r>
              <a:rPr lang="ja-JP" altLang="en-US" sz="2200" dirty="0" smtClean="0"/>
              <a:t>配信側</a:t>
            </a:r>
            <a:r>
              <a:rPr lang="ja-JP" altLang="en-US" sz="2200" dirty="0" smtClean="0"/>
              <a:t>のカメラの解像度が高くても、</a:t>
            </a:r>
            <a:r>
              <a:rPr lang="en-US" altLang="ja-JP" sz="2200" dirty="0" smtClean="0"/>
              <a:t>Zoom</a:t>
            </a:r>
            <a:r>
              <a:rPr lang="ja-JP" altLang="en-US" sz="2200" dirty="0" smtClean="0"/>
              <a:t>は通信速度に合わせて画質を調節するため、学生の通信環境によっては解像度が落ちる。</a:t>
            </a:r>
            <a:endParaRPr lang="en-US" altLang="ja-JP" sz="2200" dirty="0" smtClean="0"/>
          </a:p>
          <a:p>
            <a:pPr marL="268288" indent="-268288"/>
            <a:r>
              <a:rPr lang="ja-JP" altLang="en-US" sz="2200" dirty="0" smtClean="0"/>
              <a:t>→板書の撮影は避けること！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1"/>
          <a:stretch/>
        </p:blipFill>
        <p:spPr bwMode="auto">
          <a:xfrm>
            <a:off x="539552" y="5373216"/>
            <a:ext cx="3541517" cy="1429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25081" r="32940" b="17814"/>
          <a:stretch/>
        </p:blipFill>
        <p:spPr>
          <a:xfrm>
            <a:off x="270993" y="116632"/>
            <a:ext cx="2852531" cy="24847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/>
          <p:cNvSpPr txBox="1"/>
          <p:nvPr/>
        </p:nvSpPr>
        <p:spPr>
          <a:xfrm>
            <a:off x="-468560" y="2649106"/>
            <a:ext cx="4163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/>
              <a:t>USB</a:t>
            </a:r>
            <a:r>
              <a:rPr kumimoji="1" lang="ja-JP" altLang="en-US" sz="2000" b="1" dirty="0" smtClean="0"/>
              <a:t>接続のカメラ</a:t>
            </a:r>
            <a:r>
              <a:rPr kumimoji="1" lang="en-US" altLang="ja-JP" sz="2000" b="1" dirty="0" smtClean="0"/>
              <a:t/>
            </a:r>
            <a:br>
              <a:rPr kumimoji="1" lang="en-US" altLang="ja-JP" sz="2000" b="1" dirty="0" smtClean="0"/>
            </a:br>
            <a:r>
              <a:rPr kumimoji="1" lang="ja-JP" altLang="en-US" sz="2000" b="1" dirty="0" smtClean="0"/>
              <a:t>（授業用パッケージに付属）</a:t>
            </a:r>
            <a:endParaRPr kumimoji="1" lang="ja-JP" altLang="en-US" sz="2000" b="1" dirty="0"/>
          </a:p>
        </p:txBody>
      </p:sp>
      <p:sp>
        <p:nvSpPr>
          <p:cNvPr id="14" name="右矢印 13"/>
          <p:cNvSpPr/>
          <p:nvPr/>
        </p:nvSpPr>
        <p:spPr>
          <a:xfrm>
            <a:off x="4283968" y="5733256"/>
            <a:ext cx="648072" cy="57606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55" y="5344024"/>
            <a:ext cx="3498485" cy="141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7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568" y="44624"/>
            <a:ext cx="7886700" cy="975642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>
                <a:latin typeface="+mj-ea"/>
              </a:rPr>
              <a:t>主な注意点</a:t>
            </a:r>
            <a:endParaRPr lang="en-US" sz="3600" dirty="0">
              <a:latin typeface="+mj-ea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16024" y="836712"/>
            <a:ext cx="8927976" cy="511028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ja-JP" altLang="en-US" sz="2400" dirty="0" smtClean="0"/>
              <a:t>＜電源の問題＞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400" dirty="0"/>
              <a:t>大半</a:t>
            </a:r>
            <a:r>
              <a:rPr lang="ja-JP" altLang="en-US" sz="2400" dirty="0" smtClean="0"/>
              <a:t>の教室で電源容量が足りず、最大で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15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台前後の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PC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しか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電源につなげない</a:t>
            </a:r>
            <a:r>
              <a:rPr lang="ja-JP" altLang="en-US" sz="2400" dirty="0" smtClean="0"/>
              <a:t>ため、バッテリーに余裕のある学生は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バッテリー駆動で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を使ってもらう必要がある。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400" dirty="0" smtClean="0"/>
              <a:t>充電ロッカーは用意しているが、授業で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を使っている間は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入れられない。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ja-JP" sz="2400" dirty="0" smtClean="0"/>
              <a:t>Zoom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パワーを使うため、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の消費電力も多くなる。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tabLst>
                <a:tab pos="357188" algn="l"/>
              </a:tabLst>
            </a:pP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→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学生が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Zoom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につながないのはもちろんだが、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PC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を使う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場面をなるべく減らす</a:t>
            </a:r>
            <a:r>
              <a:rPr lang="ja-JP" altLang="en-US" sz="2400" dirty="0" smtClean="0"/>
              <a:t>（なしにするのがベスト）。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ja-JP" altLang="en-US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＜集音マイクの限界＞</a:t>
            </a:r>
            <a:endParaRPr lang="ja-JP" alt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仕様上の集音範囲：</a:t>
            </a:r>
            <a:r>
              <a:rPr lang="zh-CN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推奨</a:t>
            </a:r>
            <a:r>
              <a:rPr lang="en-US" altLang="zh-CN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3m </a:t>
            </a:r>
            <a:r>
              <a:rPr lang="zh-CN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以内／最大</a:t>
            </a:r>
            <a:r>
              <a:rPr lang="en-US" altLang="zh-CN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5m</a:t>
            </a:r>
            <a:r>
              <a:rPr lang="zh-CN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lang="en-US" altLang="zh-CN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360°</a:t>
            </a:r>
            <a:r>
              <a:rPr lang="zh-CN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r>
              <a:rPr lang="ja-JP" altLang="en-US" sz="24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。</a:t>
            </a:r>
            <a:endParaRPr lang="ja-JP" altLang="en-US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号館の中規模教室であれば、集音マイク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台で隅の声も拾う。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集音マイク近くで音が鳴っているとマイク感度が下がる。</a:t>
            </a:r>
          </a:p>
        </p:txBody>
      </p:sp>
    </p:spTree>
    <p:extLst>
      <p:ext uri="{BB962C8B-B14F-4D97-AF65-F5344CB8AC3E}">
        <p14:creationId xmlns:p14="http://schemas.microsoft.com/office/powerpoint/2010/main" val="40926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7" y="4259"/>
            <a:ext cx="5472607" cy="850106"/>
          </a:xfrm>
        </p:spPr>
        <p:txBody>
          <a:bodyPr>
            <a:normAutofit/>
          </a:bodyPr>
          <a:lstStyle/>
          <a:p>
            <a:pPr algn="l"/>
            <a:r>
              <a:rPr lang="ja-JP" altLang="en-US" sz="3200" dirty="0" smtClean="0"/>
              <a:t>ハイフレックス授業の実例</a:t>
            </a:r>
            <a:endParaRPr 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764704"/>
            <a:ext cx="7344816" cy="6021288"/>
          </a:xfrm>
        </p:spPr>
        <p:txBody>
          <a:bodyPr>
            <a:noAutofit/>
          </a:bodyPr>
          <a:lstStyle/>
          <a:p>
            <a:r>
              <a:rPr lang="en-US" sz="2200" dirty="0" smtClean="0"/>
              <a:t>20</a:t>
            </a:r>
            <a:r>
              <a:rPr lang="ja-JP" altLang="en-US" sz="2200" dirty="0" smtClean="0"/>
              <a:t>～</a:t>
            </a:r>
            <a:r>
              <a:rPr lang="en-US" altLang="ja-JP" sz="2200" dirty="0" smtClean="0"/>
              <a:t>40</a:t>
            </a:r>
            <a:r>
              <a:rPr lang="ja-JP" altLang="en-US" sz="2200" dirty="0" smtClean="0"/>
              <a:t>人の語学クラス中</a:t>
            </a:r>
            <a:r>
              <a:rPr lang="en-US" altLang="ja-JP" sz="2200" dirty="0" smtClean="0"/>
              <a:t>0</a:t>
            </a:r>
            <a:r>
              <a:rPr lang="ja-JP" altLang="en-US" sz="2200" dirty="0" smtClean="0"/>
              <a:t>～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人がオンライン</a:t>
            </a:r>
            <a:endParaRPr lang="en-US" altLang="ja-JP" sz="2200" dirty="0" smtClean="0"/>
          </a:p>
          <a:p>
            <a:r>
              <a:rPr lang="ja-JP" altLang="en-US" sz="2200" dirty="0"/>
              <a:t>集音マイク</a:t>
            </a:r>
            <a:r>
              <a:rPr lang="ja-JP" altLang="en-US" sz="2200" dirty="0" smtClean="0"/>
              <a:t>は</a:t>
            </a:r>
            <a:r>
              <a:rPr lang="en-US" altLang="ja-JP" sz="2200" dirty="0" smtClean="0"/>
              <a:t>1</a:t>
            </a:r>
            <a:r>
              <a:rPr lang="ja-JP" altLang="en-US" sz="2200" dirty="0" smtClean="0"/>
              <a:t>つで</a:t>
            </a:r>
            <a:r>
              <a:rPr lang="en-US" altLang="ja-JP" sz="2200" dirty="0" smtClean="0"/>
              <a:t>OK</a:t>
            </a:r>
          </a:p>
          <a:p>
            <a:r>
              <a:rPr lang="ja-JP" altLang="en-US" sz="2200" dirty="0"/>
              <a:t>教員</a:t>
            </a:r>
            <a:r>
              <a:rPr lang="ja-JP" altLang="en-US" sz="2200" dirty="0" smtClean="0"/>
              <a:t>はハンドマイクを使用</a:t>
            </a:r>
            <a:endParaRPr lang="en-US" altLang="ja-JP" sz="2200" dirty="0" smtClean="0"/>
          </a:p>
          <a:p>
            <a:r>
              <a:rPr lang="ja-JP" altLang="en-US" sz="2200" dirty="0"/>
              <a:t>カメラ</a:t>
            </a:r>
            <a:r>
              <a:rPr lang="ja-JP" altLang="en-US" sz="2200" dirty="0" smtClean="0"/>
              <a:t>は教室内の学生に向ける </a:t>
            </a:r>
            <a:r>
              <a:rPr lang="en-US" altLang="ja-JP" sz="2200" dirty="0" smtClean="0"/>
              <a:t>or </a:t>
            </a:r>
            <a:r>
              <a:rPr lang="ja-JP" altLang="en-US" sz="2200" dirty="0" smtClean="0"/>
              <a:t>教員を遠目に撮影</a:t>
            </a:r>
            <a:endParaRPr lang="en-US" altLang="ja-JP" sz="2200" dirty="0" smtClean="0"/>
          </a:p>
          <a:p>
            <a:r>
              <a:rPr lang="ja-JP" altLang="en-US" sz="2200" dirty="0"/>
              <a:t>全体の発声練習でも</a:t>
            </a:r>
            <a:r>
              <a:rPr lang="ja-JP" altLang="en-US" sz="2200" dirty="0" smtClean="0"/>
              <a:t>、オンライン学生の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声がスピーカーから教室に聞こえる</a:t>
            </a:r>
            <a:endParaRPr lang="en-US" altLang="ja-JP" sz="2200" dirty="0" smtClean="0"/>
          </a:p>
          <a:p>
            <a:r>
              <a:rPr lang="en-US" altLang="ja-JP" sz="2200" dirty="0" smtClean="0"/>
              <a:t>2</a:t>
            </a:r>
            <a:r>
              <a:rPr lang="ja-JP" altLang="en-US" sz="2200" dirty="0" smtClean="0"/>
              <a:t>～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人のグループワーク（会話練習）</a:t>
            </a:r>
            <a:endParaRPr lang="en-US" altLang="ja-JP" sz="2200" dirty="0" smtClean="0"/>
          </a:p>
          <a:p>
            <a:pPr lvl="1"/>
            <a:r>
              <a:rPr lang="en-US" altLang="ja-JP" sz="2000" dirty="0" smtClean="0"/>
              <a:t>2</a:t>
            </a:r>
            <a:r>
              <a:rPr lang="ja-JP" altLang="en-US" sz="2000" dirty="0" smtClean="0"/>
              <a:t>人以上オンライン学生がいる場合：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ブレークアウトセッションに入れる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1</a:t>
            </a:r>
            <a:r>
              <a:rPr lang="ja-JP" altLang="en-US" sz="2000" dirty="0" smtClean="0"/>
              <a:t>人しかオンライン学生がいない場合：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教室内の学生の誰かが</a:t>
            </a:r>
            <a:r>
              <a:rPr lang="en-US" altLang="ja-JP" sz="2000" dirty="0" smtClean="0"/>
              <a:t>Zoom</a:t>
            </a:r>
            <a:r>
              <a:rPr lang="ja-JP" altLang="en-US" sz="2000" dirty="0" smtClean="0"/>
              <a:t>に入る？</a:t>
            </a:r>
            <a:endParaRPr lang="en-US" altLang="ja-JP" sz="2000" dirty="0" smtClean="0"/>
          </a:p>
          <a:p>
            <a:r>
              <a:rPr lang="ja-JP" altLang="en-US" sz="2200" dirty="0"/>
              <a:t>画面切り替え時に</a:t>
            </a:r>
            <a:r>
              <a:rPr lang="ja-JP" altLang="en-US" sz="2200" dirty="0" smtClean="0"/>
              <a:t>はオンライン学生に確認</a:t>
            </a:r>
            <a:endParaRPr lang="en-US" altLang="ja-JP" sz="2200" dirty="0" smtClean="0"/>
          </a:p>
          <a:p>
            <a:r>
              <a:rPr lang="ja-JP" altLang="en-US" sz="2200" dirty="0"/>
              <a:t>オンライン学生に</a:t>
            </a:r>
            <a:r>
              <a:rPr lang="ja-JP" altLang="en-US" sz="2200" dirty="0" smtClean="0"/>
              <a:t>も発言してもらえるよう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声をかける</a:t>
            </a:r>
            <a:endParaRPr lang="en-US" altLang="ja-JP" sz="2200" dirty="0" smtClean="0"/>
          </a:p>
          <a:p>
            <a:pPr lvl="1"/>
            <a:r>
              <a:rPr lang="ja-JP" altLang="en-US" sz="2000" dirty="0" smtClean="0"/>
              <a:t>頻度過多に注意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学生間で挨拶させるのもよい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9" y="116636"/>
            <a:ext cx="2932453" cy="1800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2564904"/>
            <a:ext cx="3264363" cy="24482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 t="23855" r="484" b="18166"/>
          <a:stretch/>
        </p:blipFill>
        <p:spPr bwMode="auto">
          <a:xfrm>
            <a:off x="5803551" y="5085185"/>
            <a:ext cx="3227122" cy="16561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0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t="9257" r="10653" b="16129"/>
          <a:stretch/>
        </p:blipFill>
        <p:spPr>
          <a:xfrm>
            <a:off x="3131841" y="5157192"/>
            <a:ext cx="2291200" cy="1700808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ハイブリッド授業のパターン</a:t>
            </a:r>
            <a:endParaRPr 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554" y="234888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対面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93087" y="1939996"/>
            <a:ext cx="290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・従来の対面方式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3084" y="2730982"/>
            <a:ext cx="2687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・ハイフレックス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（同時中継）方式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58416" y="4325034"/>
            <a:ext cx="153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オンライン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93087" y="3861048"/>
            <a:ext cx="298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>	</a:t>
            </a: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パブリック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ビューイング方式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3085" y="4829090"/>
            <a:ext cx="290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・コールセンター方式</a:t>
            </a:r>
            <a:endParaRPr kumimoji="1" lang="en-US" altLang="ja-JP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24130" y="4797158"/>
            <a:ext cx="3312368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>Zoom</a:t>
            </a: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内にいる少数の</a:t>
            </a:r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</a:b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オンライン受講学生を</a:t>
            </a:r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</a:b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取り残さない！</a:t>
            </a:r>
            <a:endParaRPr kumimoji="1" lang="ja-JP" altLang="en-US" sz="2400" b="1" dirty="0">
              <a:solidFill>
                <a:srgbClr val="FF0000"/>
              </a:solidFill>
              <a:ea typeface="游ゴシック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08720"/>
            <a:ext cx="1458930" cy="13681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直線矢印コネクタ 14"/>
          <p:cNvCxnSpPr>
            <a:stCxn id="4" idx="3"/>
            <a:endCxn id="5" idx="1"/>
          </p:cNvCxnSpPr>
          <p:nvPr/>
        </p:nvCxnSpPr>
        <p:spPr>
          <a:xfrm flipV="1">
            <a:off x="1475656" y="2140051"/>
            <a:ext cx="1417428" cy="40888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6" name="直線矢印コネクタ 15"/>
          <p:cNvCxnSpPr>
            <a:stCxn id="4" idx="3"/>
          </p:cNvCxnSpPr>
          <p:nvPr/>
        </p:nvCxnSpPr>
        <p:spPr>
          <a:xfrm>
            <a:off x="1475657" y="2548939"/>
            <a:ext cx="1440159" cy="376009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7" name="直線矢印コネクタ 16"/>
          <p:cNvCxnSpPr>
            <a:stCxn id="7" idx="3"/>
          </p:cNvCxnSpPr>
          <p:nvPr/>
        </p:nvCxnSpPr>
        <p:spPr>
          <a:xfrm flipV="1">
            <a:off x="1475656" y="4077078"/>
            <a:ext cx="1368152" cy="4480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8" name="直線矢印コネクタ 17"/>
          <p:cNvCxnSpPr>
            <a:stCxn id="7" idx="3"/>
            <a:endCxn id="9" idx="1"/>
          </p:cNvCxnSpPr>
          <p:nvPr/>
        </p:nvCxnSpPr>
        <p:spPr>
          <a:xfrm>
            <a:off x="1475656" y="4525089"/>
            <a:ext cx="1417428" cy="5040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9" name="テキスト ボックス 18"/>
          <p:cNvSpPr txBox="1"/>
          <p:nvPr/>
        </p:nvSpPr>
        <p:spPr>
          <a:xfrm>
            <a:off x="1047750" y="3142709"/>
            <a:ext cx="2372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5B9BD5"/>
                </a:solidFill>
                <a:ea typeface="游ゴシック"/>
              </a:rPr>
              <a:t>オンライン</a:t>
            </a:r>
            <a:r>
              <a:rPr kumimoji="1" lang="en-US" altLang="ja-JP" sz="2000" b="1" dirty="0" smtClean="0">
                <a:solidFill>
                  <a:srgbClr val="5B9BD5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srgbClr val="5B9BD5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srgbClr val="5B9BD5"/>
                </a:solidFill>
                <a:ea typeface="游ゴシック"/>
              </a:rPr>
              <a:t>受講者</a:t>
            </a:r>
            <a:r>
              <a:rPr kumimoji="1" lang="ja-JP" altLang="en-US" sz="2000" b="1" dirty="0">
                <a:solidFill>
                  <a:srgbClr val="5B9BD5"/>
                </a:solidFill>
                <a:ea typeface="游ゴシック"/>
              </a:rPr>
              <a:t>がいる？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10446" y="2771636"/>
            <a:ext cx="64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5B9BD5"/>
                </a:solidFill>
                <a:ea typeface="游ゴシック"/>
              </a:rPr>
              <a:t>Yes</a:t>
            </a:r>
            <a:endParaRPr kumimoji="1" lang="ja-JP" altLang="en-US" sz="2000" dirty="0">
              <a:solidFill>
                <a:srgbClr val="5B9BD5"/>
              </a:solidFill>
              <a:ea typeface="游ゴシック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985196" y="1916832"/>
            <a:ext cx="49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5B9BD5"/>
                </a:solidFill>
                <a:ea typeface="游ゴシック"/>
              </a:rPr>
              <a:t>No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25700" y="5085184"/>
            <a:ext cx="201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a typeface="游ゴシック"/>
              </a:rPr>
              <a:t>教員が選択</a:t>
            </a:r>
            <a:endParaRPr kumimoji="1" lang="ja-JP" altLang="en-US" sz="2000" b="1" dirty="0">
              <a:solidFill>
                <a:srgbClr val="FF0000"/>
              </a:solidFill>
              <a:ea typeface="游ゴシック"/>
            </a:endParaRPr>
          </a:p>
        </p:txBody>
      </p:sp>
      <p:pic>
        <p:nvPicPr>
          <p:cNvPr id="2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r="2392" b="5411"/>
          <a:stretch/>
        </p:blipFill>
        <p:spPr>
          <a:xfrm>
            <a:off x="5652123" y="2348883"/>
            <a:ext cx="3355613" cy="2312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テキスト ボックス 25"/>
          <p:cNvSpPr txBox="1"/>
          <p:nvPr/>
        </p:nvSpPr>
        <p:spPr>
          <a:xfrm>
            <a:off x="446679" y="1412776"/>
            <a:ext cx="10081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prstClr val="black"/>
                </a:solidFill>
              </a:rPr>
              <a:t>教員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763688" y="1412776"/>
            <a:ext cx="10081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prstClr val="black"/>
                </a:solidFill>
              </a:rPr>
              <a:t>学生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275856" y="1412776"/>
            <a:ext cx="14401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prstClr val="black"/>
                </a:solidFill>
              </a:rPr>
              <a:t>授業形態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5589240"/>
            <a:ext cx="302433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tabLst>
                <a:tab pos="1520825" algn="l"/>
                <a:tab pos="1878013" algn="l"/>
                <a:tab pos="2057400" algn="l"/>
              </a:tabLst>
            </a:pPr>
            <a:r>
              <a:rPr lang="ja-JP" altLang="en-US" sz="2200" b="1" dirty="0" smtClean="0"/>
              <a:t>語学クラス総数：</a:t>
            </a:r>
            <a:r>
              <a:rPr lang="en-US" altLang="ja-JP" sz="2200" b="1" dirty="0" smtClean="0"/>
              <a:t>	158</a:t>
            </a:r>
          </a:p>
          <a:p>
            <a:pPr>
              <a:tabLst>
                <a:tab pos="1520825" algn="l"/>
                <a:tab pos="1878013" algn="l"/>
                <a:tab pos="2057400" algn="l"/>
              </a:tabLst>
            </a:pPr>
            <a:r>
              <a:rPr lang="ja-JP" altLang="en-US" sz="2200" b="1" dirty="0" smtClean="0"/>
              <a:t>オンライン実施：</a:t>
            </a:r>
            <a:r>
              <a:rPr lang="en-US" altLang="ja-JP" sz="2200" b="1" dirty="0" smtClean="0"/>
              <a:t>	  49</a:t>
            </a:r>
            <a:br>
              <a:rPr lang="en-US" altLang="ja-JP" sz="2200" b="1" dirty="0" smtClean="0"/>
            </a:br>
            <a:r>
              <a:rPr lang="en-US" altLang="ja-JP" sz="2200" b="1" dirty="0" smtClean="0"/>
              <a:t>		</a:t>
            </a:r>
            <a:r>
              <a:rPr lang="ja-JP" altLang="en-US" sz="2200" b="1" dirty="0" smtClean="0"/>
              <a:t>（</a:t>
            </a:r>
            <a:r>
              <a:rPr lang="en-US" altLang="ja-JP" sz="2200" b="1" dirty="0" smtClean="0"/>
              <a:t>31%</a:t>
            </a:r>
            <a:r>
              <a:rPr lang="ja-JP" altLang="en-US" sz="2200" b="1" dirty="0" smtClean="0"/>
              <a:t>）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6637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4628"/>
            <a:ext cx="7886700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教員がオンラインの場合の</a:t>
            </a:r>
            <a:r>
              <a:rPr lang="en-US" altLang="ja-JP" sz="3600" dirty="0" smtClean="0"/>
              <a:t>2</a:t>
            </a:r>
            <a:r>
              <a:rPr lang="ja-JP" altLang="en-US" sz="3600" dirty="0" smtClean="0"/>
              <a:t>方式</a:t>
            </a:r>
            <a:endParaRPr lang="ja-JP" altLang="en-US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51520" y="980728"/>
            <a:ext cx="8892480" cy="5688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＜パブリックビューイング方式＞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400" dirty="0" smtClean="0"/>
              <a:t>TA</a:t>
            </a:r>
            <a:r>
              <a:rPr lang="ja-JP" altLang="en-US" sz="2400" dirty="0" smtClean="0"/>
              <a:t>が持ち込む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をプロジェクターとマイクスピーカーに接続し、スクリーンに</a:t>
            </a:r>
            <a:r>
              <a:rPr lang="en-US" altLang="ja-JP" sz="2400" dirty="0" smtClean="0"/>
              <a:t>Zoom</a:t>
            </a:r>
            <a:r>
              <a:rPr lang="ja-JP" altLang="en-US" sz="2400" dirty="0" smtClean="0"/>
              <a:t>のウィンドウを表示。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教室に来ない学生は自宅から同じものを見て受講。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lang="ja-JP" altLang="en-US" sz="2400" dirty="0" smtClean="0"/>
              <a:t>○利点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ネットと電源が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１台分で済む。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kumimoji="1" lang="ja-JP" altLang="en-US" sz="2400" dirty="0" smtClean="0"/>
              <a:t>○欠点</a:t>
            </a:r>
            <a:r>
              <a:rPr kumimoji="1" lang="en-US" altLang="ja-JP" sz="2400" dirty="0" smtClean="0"/>
              <a:t>	</a:t>
            </a:r>
            <a:r>
              <a:rPr kumimoji="1" lang="ja-JP" altLang="en-US" sz="2400" dirty="0" smtClean="0"/>
              <a:t>学生とのインタラクションはやりにくい。</a:t>
            </a:r>
            <a:endParaRPr kumimoji="1" lang="en-US" altLang="ja-JP"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→</a:t>
            </a:r>
            <a:r>
              <a:rPr lang="en-US" altLang="ja-JP" sz="24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ja-JP" sz="2400" b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TA</a:t>
            </a: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の役割（出欠確認、小テストの実施、学生のリアクション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　の伝達など）が鍵</a:t>
            </a:r>
            <a: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ja-JP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altLang="ja-JP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ja-JP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ja-JP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＜コールセンター方式＞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lang="ja-JP" altLang="en-US" sz="2400" dirty="0"/>
              <a:t>学生</a:t>
            </a:r>
            <a:r>
              <a:rPr lang="ja-JP" altLang="en-US" sz="2400" dirty="0" smtClean="0"/>
              <a:t>各自が教室に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を持ち込み、ヘッドセットを使い受講。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lang="ja-JP" altLang="en-US" sz="2400" dirty="0" smtClean="0"/>
              <a:t>○利点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オンライン授業と同じ要領で講義ができる。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tabLst>
                <a:tab pos="1073150" algn="l"/>
              </a:tabLst>
            </a:pPr>
            <a:r>
              <a:rPr lang="ja-JP" altLang="en-US" sz="2400" dirty="0" smtClean="0"/>
              <a:t>○欠点</a:t>
            </a:r>
            <a:r>
              <a:rPr lang="en-US" altLang="ja-JP" sz="2400" dirty="0" smtClean="0"/>
              <a:t>	Wi-Fi</a:t>
            </a:r>
            <a:r>
              <a:rPr lang="ja-JP" altLang="en-US" sz="2400" dirty="0" smtClean="0"/>
              <a:t>と電源インフラが学生分必要になる。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	</a:t>
            </a:r>
            <a:r>
              <a:rPr lang="ja-JP" altLang="en-US" sz="2400" dirty="0" smtClean="0"/>
              <a:t>学生も</a:t>
            </a:r>
            <a:r>
              <a:rPr lang="en-US" altLang="ja-JP" sz="2400" dirty="0" smtClean="0"/>
              <a:t>PC</a:t>
            </a:r>
            <a:r>
              <a:rPr lang="ja-JP" altLang="en-US" sz="2400" dirty="0" err="1" smtClean="0"/>
              <a:t>を持</a:t>
            </a:r>
            <a:r>
              <a:rPr lang="ja-JP" altLang="en-US" sz="2400" dirty="0" smtClean="0"/>
              <a:t>参する必要がある。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5930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0"/>
            <a:ext cx="8100392" cy="764704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オンライン学生の様子</a:t>
            </a:r>
            <a:r>
              <a:rPr lang="en-US" altLang="ja-JP" sz="3600" dirty="0" smtClean="0"/>
              <a:t>/</a:t>
            </a:r>
            <a:r>
              <a:rPr lang="ja-JP" altLang="en-US" sz="3600" dirty="0" smtClean="0"/>
              <a:t>意見（</a:t>
            </a:r>
            <a:r>
              <a:rPr lang="en-US" altLang="ja-JP" sz="3600" dirty="0" smtClean="0"/>
              <a:t>2020A</a:t>
            </a:r>
            <a:r>
              <a:rPr lang="ja-JP" altLang="en-US" sz="3600" dirty="0" smtClean="0"/>
              <a:t>）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6" y="664098"/>
            <a:ext cx="8136902" cy="23328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/>
              <a:t>進んで発言する学生もいる。</a:t>
            </a:r>
            <a:endParaRPr lang="en-US" altLang="ja-JP" sz="22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/>
              <a:t>発声練習には積極的に参加している（せざるを得ない？）。</a:t>
            </a:r>
            <a:endParaRPr lang="en-US" altLang="ja-JP" sz="22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/>
              <a:t>ポストコロナでも続ける</a:t>
            </a:r>
            <a:r>
              <a:rPr lang="ja-JP" altLang="en-US" sz="2200" dirty="0"/>
              <a:t>価値ありと感じて</a:t>
            </a:r>
            <a:r>
              <a:rPr lang="ja-JP" altLang="en-US" sz="2200" dirty="0" smtClean="0"/>
              <a:t>いる。</a:t>
            </a:r>
            <a:endParaRPr lang="ja-JP" altLang="en-US" sz="22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/>
              <a:t>コミュニケーションの取りづらさ</a:t>
            </a:r>
            <a:r>
              <a:rPr lang="ja-JP" altLang="en-US" sz="2200" dirty="0" smtClean="0"/>
              <a:t>は確か</a:t>
            </a:r>
            <a:r>
              <a:rPr lang="ja-JP" altLang="en-US" sz="2200" dirty="0"/>
              <a:t>に</a:t>
            </a:r>
            <a:r>
              <a:rPr lang="ja-JP" altLang="en-US" sz="2200" dirty="0" smtClean="0"/>
              <a:t>難点だが、</a:t>
            </a:r>
            <a:r>
              <a:rPr lang="ja-JP" altLang="en-US" sz="2200" dirty="0"/>
              <a:t>オンライン</a:t>
            </a:r>
            <a:r>
              <a:rPr lang="ja-JP" altLang="en-US" sz="2200" dirty="0" smtClean="0"/>
              <a:t>の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長所</a:t>
            </a:r>
            <a:r>
              <a:rPr lang="ja-JP" altLang="en-US" sz="2200" dirty="0"/>
              <a:t>と合わせると相殺される</a:t>
            </a:r>
            <a:r>
              <a:rPr lang="ja-JP" altLang="en-US" sz="2200" dirty="0" smtClean="0"/>
              <a:t>程度と感じている。</a:t>
            </a:r>
            <a:endParaRPr lang="ja-JP" altLang="en-US" sz="22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51520" y="2506886"/>
            <a:ext cx="673224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solidFill>
                  <a:prstClr val="black"/>
                </a:solidFill>
              </a:rPr>
              <a:t>先生方のご意見（</a:t>
            </a:r>
            <a:r>
              <a:rPr lang="en-US" altLang="ja-JP" sz="3600" dirty="0" smtClean="0">
                <a:solidFill>
                  <a:prstClr val="black"/>
                </a:solidFill>
              </a:rPr>
              <a:t>2020A</a:t>
            </a:r>
            <a:r>
              <a:rPr lang="ja-JP" altLang="en-US" sz="3600" dirty="0" smtClean="0">
                <a:solidFill>
                  <a:prstClr val="black"/>
                </a:solidFill>
              </a:rPr>
              <a:t>）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07504" y="3184378"/>
            <a:ext cx="9036496" cy="2332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>
                <a:solidFill>
                  <a:prstClr val="black"/>
                </a:solidFill>
              </a:rPr>
              <a:t>感染防止の観点からは、発声練習はさせづらい。</a:t>
            </a:r>
            <a:endParaRPr lang="en-US" altLang="ja-JP" sz="2200" dirty="0" smtClean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>
                <a:solidFill>
                  <a:prstClr val="black"/>
                </a:solidFill>
              </a:rPr>
              <a:t>少人数での会話練習もさせづらい</a:t>
            </a:r>
            <a:r>
              <a:rPr lang="ja-JP" altLang="en-US" sz="2200" dirty="0" smtClean="0">
                <a:solidFill>
                  <a:prstClr val="black"/>
                </a:solidFill>
              </a:rPr>
              <a:t>。</a:t>
            </a:r>
            <a:endParaRPr lang="en-US" altLang="ja-JP" sz="2200" dirty="0" smtClean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715963" algn="l"/>
              </a:tabLst>
            </a:pPr>
            <a:r>
              <a:rPr lang="ja-JP" altLang="en-US" sz="2200" dirty="0" smtClean="0">
                <a:solidFill>
                  <a:prstClr val="black"/>
                </a:solidFill>
              </a:rPr>
              <a:t>パブリックビューイング方式</a:t>
            </a:r>
            <a:r>
              <a:rPr lang="ja-JP" altLang="en-US" sz="2200" dirty="0">
                <a:solidFill>
                  <a:prstClr val="black"/>
                </a:solidFill>
              </a:rPr>
              <a:t>で</a:t>
            </a:r>
            <a:r>
              <a:rPr lang="ja-JP" altLang="en-US" sz="2200" dirty="0" smtClean="0">
                <a:solidFill>
                  <a:prstClr val="black"/>
                </a:solidFill>
              </a:rPr>
              <a:t>は教室内の会話練習の様子が見られない。</a:t>
            </a:r>
            <a:r>
              <a:rPr lang="en-US" altLang="ja-JP" sz="2200" dirty="0" smtClean="0">
                <a:solidFill>
                  <a:prstClr val="black"/>
                </a:solidFill>
              </a:rPr>
              <a:t/>
            </a:r>
            <a:br>
              <a:rPr lang="en-US" altLang="ja-JP" sz="2200" dirty="0" smtClean="0">
                <a:solidFill>
                  <a:prstClr val="black"/>
                </a:solidFill>
              </a:rPr>
            </a:br>
            <a:r>
              <a:rPr lang="ja-JP" altLang="en-US" sz="2200" dirty="0" smtClean="0">
                <a:solidFill>
                  <a:prstClr val="black"/>
                </a:solidFill>
              </a:rPr>
              <a:t>→</a:t>
            </a:r>
            <a:r>
              <a:rPr lang="en-US" altLang="ja-JP" sz="2200" dirty="0" smtClean="0">
                <a:solidFill>
                  <a:prstClr val="black"/>
                </a:solidFill>
              </a:rPr>
              <a:t>	</a:t>
            </a:r>
            <a:r>
              <a:rPr lang="ja-JP" altLang="en-US" sz="2200" dirty="0" smtClean="0">
                <a:solidFill>
                  <a:prstClr val="black"/>
                </a:solidFill>
              </a:rPr>
              <a:t>コールセンター方式で</a:t>
            </a:r>
            <a:r>
              <a:rPr lang="en-US" altLang="ja-JP" sz="2200" dirty="0" smtClean="0">
                <a:solidFill>
                  <a:prstClr val="black"/>
                </a:solidFill>
              </a:rPr>
              <a:t>Zoom</a:t>
            </a:r>
            <a:r>
              <a:rPr lang="ja-JP" altLang="en-US" sz="2200" dirty="0" smtClean="0">
                <a:solidFill>
                  <a:prstClr val="black"/>
                </a:solidFill>
              </a:rPr>
              <a:t>のブレークアウトセッションを使う方がよい。</a:t>
            </a:r>
            <a:endParaRPr lang="en-US" altLang="ja-JP" sz="2200" dirty="0" smtClean="0">
              <a:solidFill>
                <a:prstClr val="black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ja-JP" altLang="en-US" sz="2200" b="1" dirty="0">
                <a:solidFill>
                  <a:srgbClr val="FF0000"/>
                </a:solidFill>
              </a:rPr>
              <a:t>問題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はあっても、教室に出てきた学生は楽しそう。</a:t>
            </a:r>
            <a:endParaRPr lang="en-US" altLang="ja-JP" sz="2200" b="1" dirty="0" smtClean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>
                <a:solidFill>
                  <a:prstClr val="black"/>
                </a:solidFill>
              </a:rPr>
              <a:t>対面授業に踏み切った甲斐はある。</a:t>
            </a:r>
            <a:endParaRPr lang="en-US" altLang="ja-JP" sz="2200" dirty="0" smtClean="0">
              <a:solidFill>
                <a:prstClr val="black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ja-JP" altLang="en-US" sz="2200" dirty="0" smtClean="0">
                <a:solidFill>
                  <a:prstClr val="black"/>
                </a:solidFill>
              </a:rPr>
              <a:t>オンライン</a:t>
            </a:r>
            <a:r>
              <a:rPr lang="ja-JP" altLang="en-US" sz="2200" dirty="0">
                <a:solidFill>
                  <a:prstClr val="black"/>
                </a:solidFill>
              </a:rPr>
              <a:t>学生との間の感覚のギャップは避けがたい。</a:t>
            </a:r>
          </a:p>
        </p:txBody>
      </p:sp>
      <p:sp>
        <p:nvSpPr>
          <p:cNvPr id="6" name="Google Shape;342;gb4a3562ca2_9_65"/>
          <p:cNvSpPr/>
          <p:nvPr/>
        </p:nvSpPr>
        <p:spPr>
          <a:xfrm>
            <a:off x="323530" y="5877272"/>
            <a:ext cx="8496944" cy="89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ja-JP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学生</a:t>
            </a:r>
            <a:r>
              <a:rPr lang="ja-JP" altLang="en-US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オンラインメディア「</a:t>
            </a:r>
            <a:r>
              <a:rPr lang="en-US" altLang="ja-JP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UmeeT</a:t>
            </a:r>
            <a:r>
              <a:rPr lang="ja-JP" altLang="en-US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」記事（</a:t>
            </a:r>
            <a:r>
              <a:rPr lang="en-US" altLang="ja-JP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2020.12.9</a:t>
            </a:r>
            <a:r>
              <a:rPr lang="ja-JP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br>
              <a:rPr lang="ja-JP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-JP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「対面授業が始まった駒場キャンパスで</a:t>
            </a:r>
            <a:r>
              <a:rPr lang="ja-JP" altLang="en-US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、新入生</a:t>
            </a:r>
            <a:r>
              <a:rPr lang="ja-JP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に突撃インタビューしてみた」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altLang="ja-JP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https://todai-umeet.com/article/57449</a:t>
            </a:r>
            <a:endParaRPr sz="1600" dirty="0">
              <a:solidFill>
                <a:prstClr val="black"/>
              </a:solidFill>
            </a:endParaRPr>
          </a:p>
        </p:txBody>
      </p:sp>
      <p:pic>
        <p:nvPicPr>
          <p:cNvPr id="7" name="Google Shape;343;gb4a3562ca2_9_65"/>
          <p:cNvPicPr preferRelativeResize="0"/>
          <p:nvPr/>
        </p:nvPicPr>
        <p:blipFill rotWithShape="1">
          <a:blip r:embed="rId2">
            <a:alphaModFix/>
          </a:blip>
          <a:srcRect l="8415" t="11112" r="4179"/>
          <a:stretch/>
        </p:blipFill>
        <p:spPr>
          <a:xfrm>
            <a:off x="6730445" y="2348880"/>
            <a:ext cx="2230443" cy="15121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8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518" y="-22832"/>
            <a:ext cx="8712968" cy="93155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前期課程</a:t>
            </a:r>
            <a:r>
              <a:rPr lang="en-US" altLang="ja-JP" sz="3600" dirty="0" smtClean="0"/>
              <a:t>2021</a:t>
            </a:r>
            <a:r>
              <a:rPr lang="en-US" sz="3600" dirty="0" smtClean="0"/>
              <a:t>S</a:t>
            </a:r>
            <a:r>
              <a:rPr lang="ja-JP" altLang="en-US" sz="3600" dirty="0" smtClean="0"/>
              <a:t>セメスターの一部対面授業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6" y="908720"/>
            <a:ext cx="8856985" cy="5472608"/>
          </a:xfrm>
        </p:spPr>
        <p:txBody>
          <a:bodyPr>
            <a:noAutofit/>
          </a:bodyPr>
          <a:lstStyle/>
          <a:p>
            <a:pPr marL="268288" indent="-268288">
              <a:lnSpc>
                <a:spcPct val="110000"/>
              </a:lnSpc>
            </a:pPr>
            <a:r>
              <a:rPr lang="en-US" altLang="ja-JP" sz="2000" dirty="0"/>
              <a:t>【</a:t>
            </a:r>
            <a:r>
              <a:rPr lang="ja-JP" altLang="en-US" sz="2000" dirty="0"/>
              <a:t>毎週</a:t>
            </a:r>
            <a:r>
              <a:rPr lang="en-US" altLang="ja-JP" sz="2000" dirty="0" smtClean="0"/>
              <a:t>】</a:t>
            </a:r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身体</a:t>
            </a:r>
            <a:r>
              <a:rPr lang="ja-JP" altLang="en-US" sz="2000" dirty="0"/>
              <a:t>運動・健康科学実習</a:t>
            </a:r>
            <a:r>
              <a:rPr lang="en-US" altLang="ja-JP" sz="2000" dirty="0"/>
              <a:t>Ⅰ</a:t>
            </a:r>
            <a:r>
              <a:rPr lang="ja-JP" altLang="en-US" sz="2000" dirty="0"/>
              <a:t>・</a:t>
            </a:r>
            <a:r>
              <a:rPr lang="en-US" altLang="ja-JP" sz="2000" dirty="0" smtClean="0"/>
              <a:t>Ⅱ</a:t>
            </a:r>
            <a:endParaRPr lang="ja-JP" altLang="en-US" sz="2000" dirty="0"/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スポーツ</a:t>
            </a:r>
            <a:r>
              <a:rPr lang="ja-JP" altLang="en-US" sz="2000" dirty="0"/>
              <a:t>・身体運動</a:t>
            </a:r>
            <a:r>
              <a:rPr lang="ja-JP" altLang="en-US" sz="2000" dirty="0" smtClean="0"/>
              <a:t>実習</a:t>
            </a:r>
            <a:endParaRPr lang="en-US" altLang="ja-JP" sz="2000" dirty="0"/>
          </a:p>
          <a:p>
            <a:pPr marL="268288" indent="-268288">
              <a:lnSpc>
                <a:spcPct val="110000"/>
              </a:lnSpc>
            </a:pPr>
            <a:r>
              <a:rPr lang="en-US" altLang="ja-JP" sz="2000" dirty="0" smtClean="0"/>
              <a:t>【</a:t>
            </a:r>
            <a:r>
              <a:rPr lang="ja-JP" altLang="en-US" sz="2000" dirty="0" smtClean="0"/>
              <a:t>隔週／科目によって定めた週</a:t>
            </a:r>
            <a:r>
              <a:rPr lang="en-US" altLang="ja-JP" sz="2000" dirty="0" smtClean="0"/>
              <a:t>】</a:t>
            </a:r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基礎実験</a:t>
            </a:r>
            <a:r>
              <a:rPr lang="en-US" altLang="ja-JP" sz="2000" dirty="0" smtClean="0"/>
              <a:t>III</a:t>
            </a:r>
            <a:r>
              <a:rPr lang="ja-JP" altLang="en-US" sz="2000" dirty="0" smtClean="0"/>
              <a:t>（物理学</a:t>
            </a:r>
            <a:r>
              <a:rPr lang="en-US" altLang="ja-JP" sz="2000" dirty="0" smtClean="0"/>
              <a:t>/</a:t>
            </a:r>
            <a:r>
              <a:rPr lang="ja-JP" altLang="en-US" sz="2000" dirty="0" smtClean="0"/>
              <a:t>化学）（理一）</a:t>
            </a:r>
            <a:endParaRPr lang="en-US" altLang="ja-JP" sz="2000" dirty="0" smtClean="0"/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基礎生命科学実験（理二・三）</a:t>
            </a:r>
            <a:endParaRPr lang="en-US" altLang="ja-JP" sz="2000" dirty="0" smtClean="0"/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初年</a:t>
            </a:r>
            <a:r>
              <a:rPr lang="ja-JP" altLang="en-US" sz="2000" dirty="0"/>
              <a:t>次ゼミナール</a:t>
            </a:r>
            <a:r>
              <a:rPr lang="ja-JP" altLang="en-US" sz="2000" dirty="0" smtClean="0"/>
              <a:t>理科</a:t>
            </a:r>
            <a:endParaRPr lang="en-US" altLang="ja-JP" sz="2000" dirty="0" smtClean="0"/>
          </a:p>
          <a:p>
            <a:pPr marL="622300" lvl="1">
              <a:lnSpc>
                <a:spcPct val="110000"/>
              </a:lnSpc>
            </a:pPr>
            <a:r>
              <a:rPr lang="en-US" altLang="ja-JP" sz="2000" dirty="0" smtClean="0"/>
              <a:t>40</a:t>
            </a:r>
            <a:r>
              <a:rPr lang="ja-JP" altLang="en-US" sz="2000" dirty="0" smtClean="0"/>
              <a:t>人以下の展開科目・主題科目</a:t>
            </a:r>
          </a:p>
          <a:p>
            <a:pPr marL="268288" indent="-268288">
              <a:lnSpc>
                <a:spcPct val="110000"/>
              </a:lnSpc>
            </a:pPr>
            <a:r>
              <a:rPr lang="en-US" altLang="ja-JP" sz="2000" dirty="0" smtClean="0"/>
              <a:t>【</a:t>
            </a:r>
            <a:r>
              <a:rPr lang="ja-JP" altLang="en-US" sz="2000" dirty="0" smtClean="0"/>
              <a:t>隔週</a:t>
            </a:r>
            <a:r>
              <a:rPr lang="en-US" altLang="ja-JP" sz="2000" dirty="0" smtClean="0"/>
              <a:t>】</a:t>
            </a:r>
            <a:br>
              <a:rPr lang="en-US" altLang="ja-JP" sz="2000" dirty="0" smtClean="0"/>
            </a:br>
            <a:r>
              <a:rPr lang="ja-JP" altLang="en-US" sz="2000" dirty="0" smtClean="0"/>
              <a:t>（クラス単位で奇数週もしくは偶数週に対面式授業を実施）</a:t>
            </a:r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ドイツ語、フランス語、中国語、ロシア語、スペイン語、韓国朝鮮語、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イタリア語の一列①</a:t>
            </a:r>
          </a:p>
          <a:p>
            <a:pPr marL="622300" lvl="1">
              <a:lnSpc>
                <a:spcPct val="110000"/>
              </a:lnSpc>
            </a:pPr>
            <a:r>
              <a:rPr lang="ja-JP" altLang="en-US" sz="2000" dirty="0" smtClean="0"/>
              <a:t>総合科目</a:t>
            </a:r>
            <a:r>
              <a:rPr lang="en-US" altLang="ja-JP" sz="2000" dirty="0" smtClean="0"/>
              <a:t>L</a:t>
            </a:r>
            <a:r>
              <a:rPr lang="ja-JP" altLang="en-US" sz="2000" dirty="0" smtClean="0"/>
              <a:t>系列のうち、文科生が修得しなくてはならない初修外国語として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履修するものと同一言語の「初級（演習）①」、および</a:t>
            </a:r>
            <a:r>
              <a:rPr lang="en-US" altLang="ja-JP" sz="2000" dirty="0" smtClean="0"/>
              <a:t>TLP</a:t>
            </a:r>
            <a:r>
              <a:rPr lang="ja-JP" altLang="en-US" sz="2000" dirty="0" smtClean="0"/>
              <a:t>生「初級（演習）」</a:t>
            </a:r>
            <a:endParaRPr lang="en-US" altLang="ja-JP" sz="2000" dirty="0" smtClean="0"/>
          </a:p>
          <a:p>
            <a:pPr marL="268288" indent="-268288">
              <a:lnSpc>
                <a:spcPct val="110000"/>
              </a:lnSpc>
            </a:pPr>
            <a:r>
              <a:rPr lang="ja-JP" altLang="en-US" sz="2000" dirty="0" smtClean="0"/>
              <a:t>その他</a:t>
            </a:r>
            <a:r>
              <a:rPr lang="ja-JP" altLang="en-US" sz="2000" dirty="0"/>
              <a:t>の授業は原則全て</a:t>
            </a:r>
            <a:r>
              <a:rPr lang="ja-JP" altLang="en-US" sz="2000" dirty="0" smtClean="0"/>
              <a:t>オンライン</a:t>
            </a:r>
            <a:endParaRPr lang="en-US" altLang="ja-JP" sz="2000" dirty="0" smtClean="0"/>
          </a:p>
          <a:p>
            <a:pPr lvl="2">
              <a:lnSpc>
                <a:spcPct val="110000"/>
              </a:lnSpc>
            </a:pPr>
            <a:endParaRPr lang="en-US" altLang="ja-JP" sz="1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12160" y="980732"/>
            <a:ext cx="3024336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対象：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年生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6600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70" y="1484784"/>
            <a:ext cx="455401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6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64096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一部対面授業でクリアすべき課題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805264"/>
          </a:xfrm>
        </p:spPr>
        <p:txBody>
          <a:bodyPr>
            <a:noAutofit/>
          </a:bodyPr>
          <a:lstStyle/>
          <a:p>
            <a:pPr marL="268288" indent="-268288"/>
            <a:r>
              <a:rPr lang="ja-JP" altLang="en-US" sz="2000" b="1" dirty="0" smtClean="0"/>
              <a:t>感染を懸念する学生、教員のために、オンラインで授業を受ける</a:t>
            </a:r>
            <a:r>
              <a:rPr lang="en-US" altLang="ja-JP" sz="2000" b="1" dirty="0" smtClean="0"/>
              <a:t>/</a:t>
            </a:r>
            <a:r>
              <a:rPr lang="ja-JP" altLang="en-US" sz="2000" b="1" dirty="0" smtClean="0"/>
              <a:t>することが</a:t>
            </a:r>
            <a:r>
              <a:rPr lang="en-US" altLang="ja-JP" sz="2000" b="1" dirty="0" smtClean="0"/>
              <a:t/>
            </a:r>
            <a:br>
              <a:rPr lang="en-US" altLang="ja-JP" sz="2000" b="1" dirty="0" smtClean="0"/>
            </a:br>
            <a:r>
              <a:rPr lang="ja-JP" altLang="en-US" sz="2000" b="1" dirty="0" smtClean="0"/>
              <a:t>できる環境も必要。</a:t>
            </a:r>
            <a:endParaRPr lang="en-US" altLang="ja-JP" sz="2000" b="1" dirty="0" smtClean="0"/>
          </a:p>
          <a:p>
            <a:pPr marL="268288" indent="-268288"/>
            <a:r>
              <a:rPr lang="ja-JP" altLang="en-US" sz="2000" b="1" dirty="0">
                <a:solidFill>
                  <a:srgbClr val="FF0000"/>
                </a:solidFill>
              </a:rPr>
              <a:t>オンライン受講する学生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を</a:t>
            </a:r>
            <a:r>
              <a:rPr lang="ja-JP" altLang="en-US" sz="2000" b="1" dirty="0">
                <a:solidFill>
                  <a:srgbClr val="FF0000"/>
                </a:solidFill>
              </a:rPr>
              <a:t>取り残さない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。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541338" lvl="1"/>
            <a:r>
              <a:rPr lang="ja-JP" altLang="en-US" sz="2000" dirty="0" smtClean="0">
                <a:solidFill>
                  <a:srgbClr val="FF0000"/>
                </a:solidFill>
              </a:rPr>
              <a:t>オンライン講義同時配信（ハイフレックス）環境の整備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268288" indent="-268288"/>
            <a:r>
              <a:rPr lang="ja-JP" altLang="en-US" sz="2000" b="1" dirty="0" smtClean="0"/>
              <a:t>対面授業のために登校した学生が、キャンパス内で</a:t>
            </a:r>
            <a:r>
              <a:rPr lang="en-US" altLang="ja-JP" sz="2000" b="1" dirty="0" smtClean="0"/>
              <a:t/>
            </a:r>
            <a:br>
              <a:rPr lang="en-US" altLang="ja-JP" sz="2000" b="1" dirty="0" smtClean="0"/>
            </a:br>
            <a:r>
              <a:rPr lang="ja-JP" altLang="en-US" sz="2000" b="1" dirty="0" smtClean="0"/>
              <a:t>他の科目のオンライン授業を受けられるようにする。</a:t>
            </a:r>
            <a:endParaRPr lang="en-US" altLang="ja-JP" sz="2000" b="1" dirty="0" smtClean="0"/>
          </a:p>
          <a:p>
            <a:pPr marL="541338" lvl="1"/>
            <a:r>
              <a:rPr lang="en-US" altLang="ja-JP" sz="2000" dirty="0" smtClean="0"/>
              <a:t>Wi-Fi</a:t>
            </a:r>
            <a:r>
              <a:rPr lang="ja-JP" altLang="en-US" sz="2000" dirty="0" smtClean="0"/>
              <a:t>環境・給電設備の改善</a:t>
            </a:r>
            <a:endParaRPr lang="en-US" altLang="ja-JP" sz="2000" dirty="0" smtClean="0"/>
          </a:p>
          <a:p>
            <a:pPr marL="541338" lvl="1"/>
            <a:r>
              <a:rPr lang="en-US" altLang="ja-JP" sz="2000" dirty="0" smtClean="0"/>
              <a:t>PC</a:t>
            </a:r>
            <a:r>
              <a:rPr lang="ja-JP" altLang="en-US" sz="2000" dirty="0" smtClean="0"/>
              <a:t>充電ロッカーの導入</a:t>
            </a:r>
            <a:endParaRPr lang="en-US" altLang="ja-JP" sz="2000" dirty="0" smtClean="0"/>
          </a:p>
          <a:p>
            <a:pPr marL="268288" indent="-249238"/>
            <a:r>
              <a:rPr lang="ja-JP" altLang="en-US" sz="2000" b="1" dirty="0" smtClean="0"/>
              <a:t>感染拡大防止策を徹底する。</a:t>
            </a:r>
            <a:endParaRPr lang="en-US" altLang="ja-JP" sz="2000" b="1" dirty="0" smtClean="0"/>
          </a:p>
          <a:p>
            <a:pPr marL="541338" lvl="1"/>
            <a:r>
              <a:rPr lang="ja-JP" altLang="en-US" sz="2000" dirty="0" smtClean="0"/>
              <a:t>パーティーション、消毒液、ゴミ箱や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手洗い場などの適切な配置</a:t>
            </a:r>
            <a:endParaRPr lang="en-US" altLang="ja-JP" sz="2000" dirty="0" smtClean="0"/>
          </a:p>
          <a:p>
            <a:pPr marL="541338" lvl="1"/>
            <a:r>
              <a:rPr lang="ja-JP" altLang="en-US" sz="2000" dirty="0" smtClean="0"/>
              <a:t>入構・健康管理システムの導入</a:t>
            </a:r>
            <a:endParaRPr lang="en-US" altLang="ja-JP" sz="2000" dirty="0" smtClean="0"/>
          </a:p>
          <a:p>
            <a:pPr marL="541338" lvl="1"/>
            <a:r>
              <a:rPr lang="ja-JP" altLang="en-US" sz="2000" dirty="0" smtClean="0"/>
              <a:t>専門家による教室・実習場所のリスク調査と指導</a:t>
            </a:r>
            <a:endParaRPr lang="en-US" altLang="ja-JP" sz="2000" dirty="0" smtClean="0"/>
          </a:p>
          <a:p>
            <a:pPr marL="541338" lvl="1"/>
            <a:r>
              <a:rPr lang="ja-JP" altLang="en-US" sz="2000" dirty="0" smtClean="0"/>
              <a:t>室内換気設備・</a:t>
            </a:r>
            <a:r>
              <a:rPr lang="ja-JP" altLang="en-US" sz="2000" dirty="0"/>
              <a:t>網戸</a:t>
            </a:r>
            <a:r>
              <a:rPr lang="ja-JP" altLang="en-US" sz="2000" dirty="0" smtClean="0"/>
              <a:t>の整備</a:t>
            </a:r>
            <a:endParaRPr lang="en-US" altLang="ja-JP" sz="2000" dirty="0" smtClean="0"/>
          </a:p>
          <a:p>
            <a:pPr marL="541338" lvl="1"/>
            <a:r>
              <a:rPr lang="ja-JP" altLang="en-US" sz="2000" dirty="0" smtClean="0"/>
              <a:t>接触者確認アプリ</a:t>
            </a:r>
            <a:r>
              <a:rPr lang="en-US" altLang="ja-JP" sz="2000" dirty="0" smtClean="0"/>
              <a:t>COCOA</a:t>
            </a:r>
            <a:r>
              <a:rPr lang="ja-JP" altLang="en-US" sz="2000" dirty="0" smtClean="0"/>
              <a:t>等のインストール推奨　</a:t>
            </a:r>
            <a:endParaRPr lang="en-US" altLang="ja-JP" sz="2000" dirty="0" smtClean="0"/>
          </a:p>
          <a:p>
            <a:pPr marL="541338" lvl="1"/>
            <a:r>
              <a:rPr lang="ja-JP" altLang="en-US" sz="2000" dirty="0" smtClean="0"/>
              <a:t>通信信号を利用したキャンパス内混雑度モニタリングシステムの</a:t>
            </a:r>
            <a:r>
              <a:rPr lang="ja-JP" altLang="en-US" sz="2000" dirty="0"/>
              <a:t>展開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6" t="23126" b="8523"/>
          <a:stretch/>
        </p:blipFill>
        <p:spPr bwMode="auto">
          <a:xfrm>
            <a:off x="6688393" y="1515214"/>
            <a:ext cx="2355536" cy="22376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3" y="3891478"/>
            <a:ext cx="2743736" cy="20578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0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ハイブリッド授業のパターン</a:t>
            </a:r>
            <a:endParaRPr 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554" y="234888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対面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93087" y="1939996"/>
            <a:ext cx="290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・従来の対面方式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3084" y="2730982"/>
            <a:ext cx="2687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・ハイフレックス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（同時中継）方式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58416" y="4325034"/>
            <a:ext cx="153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オンライン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93087" y="3861048"/>
            <a:ext cx="298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>	</a:t>
            </a: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パブリック</a:t>
            </a:r>
            <a: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prstClr val="black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ビューイング方式</a:t>
            </a:r>
            <a:endParaRPr kumimoji="1" lang="ja-JP" altLang="en-US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3085" y="4829090"/>
            <a:ext cx="290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/>
            <a:r>
              <a:rPr kumimoji="1" lang="ja-JP" altLang="en-US" sz="2000" b="1" dirty="0" smtClean="0">
                <a:solidFill>
                  <a:prstClr val="black"/>
                </a:solidFill>
                <a:ea typeface="游ゴシック"/>
              </a:rPr>
              <a:t>・コールセンター方式</a:t>
            </a:r>
            <a:endParaRPr kumimoji="1" lang="en-US" altLang="ja-JP" sz="2000" b="1" dirty="0">
              <a:solidFill>
                <a:prstClr val="black"/>
              </a:solidFill>
              <a:ea typeface="游ゴシック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24130" y="4797158"/>
            <a:ext cx="3312368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>Zoom</a:t>
            </a: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内にいる少数の</a:t>
            </a:r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</a:b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オンライン受講学生を</a:t>
            </a:r>
            <a: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a typeface="游ゴシック"/>
              </a:rPr>
            </a:br>
            <a:r>
              <a:rPr kumimoji="1" lang="ja-JP" altLang="en-US" sz="2400" b="1" dirty="0" smtClean="0">
                <a:solidFill>
                  <a:srgbClr val="FF0000"/>
                </a:solidFill>
                <a:ea typeface="游ゴシック"/>
              </a:rPr>
              <a:t>取り残さない！</a:t>
            </a:r>
            <a:endParaRPr kumimoji="1" lang="ja-JP" altLang="en-US" sz="2400" b="1" dirty="0">
              <a:solidFill>
                <a:srgbClr val="FF0000"/>
              </a:solidFill>
              <a:ea typeface="游ゴシック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08720"/>
            <a:ext cx="1458930" cy="13681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t="9257" r="10653" b="16129"/>
          <a:stretch/>
        </p:blipFill>
        <p:spPr>
          <a:xfrm>
            <a:off x="3131841" y="5157192"/>
            <a:ext cx="2291200" cy="1700808"/>
          </a:xfrm>
          <a:prstGeom prst="rect">
            <a:avLst/>
          </a:prstGeom>
          <a:ln>
            <a:noFill/>
          </a:ln>
        </p:spPr>
      </p:pic>
      <p:cxnSp>
        <p:nvCxnSpPr>
          <p:cNvPr id="15" name="直線矢印コネクタ 14"/>
          <p:cNvCxnSpPr>
            <a:stCxn id="4" idx="3"/>
            <a:endCxn id="5" idx="1"/>
          </p:cNvCxnSpPr>
          <p:nvPr/>
        </p:nvCxnSpPr>
        <p:spPr>
          <a:xfrm flipV="1">
            <a:off x="1475656" y="2140051"/>
            <a:ext cx="1417428" cy="408884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6" name="直線矢印コネクタ 15"/>
          <p:cNvCxnSpPr>
            <a:stCxn id="4" idx="3"/>
          </p:cNvCxnSpPr>
          <p:nvPr/>
        </p:nvCxnSpPr>
        <p:spPr>
          <a:xfrm>
            <a:off x="1475657" y="2548939"/>
            <a:ext cx="1440159" cy="376009"/>
          </a:xfrm>
          <a:prstGeom prst="straightConnector1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7" name="直線矢印コネクタ 16"/>
          <p:cNvCxnSpPr>
            <a:stCxn id="7" idx="3"/>
          </p:cNvCxnSpPr>
          <p:nvPr/>
        </p:nvCxnSpPr>
        <p:spPr>
          <a:xfrm flipV="1">
            <a:off x="1475656" y="4077078"/>
            <a:ext cx="1368152" cy="4480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8" name="直線矢印コネクタ 17"/>
          <p:cNvCxnSpPr>
            <a:stCxn id="7" idx="3"/>
            <a:endCxn id="9" idx="1"/>
          </p:cNvCxnSpPr>
          <p:nvPr/>
        </p:nvCxnSpPr>
        <p:spPr>
          <a:xfrm>
            <a:off x="1475656" y="4525089"/>
            <a:ext cx="1417428" cy="5040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9" name="テキスト ボックス 18"/>
          <p:cNvSpPr txBox="1"/>
          <p:nvPr/>
        </p:nvSpPr>
        <p:spPr>
          <a:xfrm>
            <a:off x="1047750" y="3142709"/>
            <a:ext cx="2372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5B9BD5"/>
                </a:solidFill>
                <a:ea typeface="游ゴシック"/>
              </a:rPr>
              <a:t>オンライン</a:t>
            </a:r>
            <a:r>
              <a:rPr kumimoji="1" lang="en-US" altLang="ja-JP" sz="2000" b="1" dirty="0" smtClean="0">
                <a:solidFill>
                  <a:srgbClr val="5B9BD5"/>
                </a:solidFill>
                <a:ea typeface="游ゴシック"/>
              </a:rPr>
              <a:t/>
            </a:r>
            <a:br>
              <a:rPr kumimoji="1" lang="en-US" altLang="ja-JP" sz="2000" b="1" dirty="0" smtClean="0">
                <a:solidFill>
                  <a:srgbClr val="5B9BD5"/>
                </a:solidFill>
                <a:ea typeface="游ゴシック"/>
              </a:rPr>
            </a:br>
            <a:r>
              <a:rPr kumimoji="1" lang="ja-JP" altLang="en-US" sz="2000" b="1" dirty="0" smtClean="0">
                <a:solidFill>
                  <a:srgbClr val="5B9BD5"/>
                </a:solidFill>
                <a:ea typeface="游ゴシック"/>
              </a:rPr>
              <a:t>受講者</a:t>
            </a:r>
            <a:r>
              <a:rPr kumimoji="1" lang="ja-JP" altLang="en-US" sz="2000" b="1" dirty="0">
                <a:solidFill>
                  <a:srgbClr val="5B9BD5"/>
                </a:solidFill>
                <a:ea typeface="游ゴシック"/>
              </a:rPr>
              <a:t>がいる？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10446" y="2771636"/>
            <a:ext cx="64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5B9BD5"/>
                </a:solidFill>
                <a:ea typeface="游ゴシック"/>
              </a:rPr>
              <a:t>Yes</a:t>
            </a:r>
            <a:endParaRPr kumimoji="1" lang="ja-JP" altLang="en-US" sz="2000" dirty="0">
              <a:solidFill>
                <a:srgbClr val="5B9BD5"/>
              </a:solidFill>
              <a:ea typeface="游ゴシック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985196" y="1916832"/>
            <a:ext cx="49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5B9BD5"/>
                </a:solidFill>
                <a:ea typeface="游ゴシック"/>
              </a:rPr>
              <a:t>No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25700" y="5085184"/>
            <a:ext cx="201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a typeface="游ゴシック"/>
              </a:rPr>
              <a:t>教員が選択</a:t>
            </a:r>
            <a:endParaRPr kumimoji="1" lang="ja-JP" altLang="en-US" sz="2000" b="1" dirty="0">
              <a:solidFill>
                <a:srgbClr val="FF0000"/>
              </a:solidFill>
              <a:ea typeface="游ゴシック"/>
            </a:endParaRPr>
          </a:p>
        </p:txBody>
      </p:sp>
      <p:pic>
        <p:nvPicPr>
          <p:cNvPr id="2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r="2392" b="5411"/>
          <a:stretch/>
        </p:blipFill>
        <p:spPr>
          <a:xfrm>
            <a:off x="5652123" y="2348883"/>
            <a:ext cx="3355613" cy="2312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テキスト ボックス 25"/>
          <p:cNvSpPr txBox="1"/>
          <p:nvPr/>
        </p:nvSpPr>
        <p:spPr>
          <a:xfrm>
            <a:off x="446679" y="1412776"/>
            <a:ext cx="10081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教員</a:t>
            </a:r>
            <a:endParaRPr lang="en-US" sz="20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763688" y="1412776"/>
            <a:ext cx="100811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学生</a:t>
            </a:r>
            <a:endParaRPr 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275856" y="1412776"/>
            <a:ext cx="14401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授業形態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23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1560" y="31036"/>
            <a:ext cx="7886700" cy="1093708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教員が対面の場合の概要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124744"/>
            <a:ext cx="9145016" cy="5093036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ja-JP" altLang="en-US" sz="2400" dirty="0" smtClean="0"/>
              <a:t>○ </a:t>
            </a:r>
            <a:r>
              <a:rPr lang="ja-JP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教室</a:t>
            </a:r>
            <a:r>
              <a:rPr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からオンライン授業を行う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ja-JP" altLang="en-US" sz="2400" dirty="0" smtClean="0"/>
              <a:t>スクリーン</a:t>
            </a:r>
            <a:r>
              <a:rPr lang="ja-JP" altLang="en-US" sz="2400" dirty="0"/>
              <a:t>に投影</a:t>
            </a:r>
            <a:r>
              <a:rPr lang="ja-JP" altLang="en-US" sz="2400" dirty="0" smtClean="0"/>
              <a:t>された</a:t>
            </a:r>
            <a:r>
              <a:rPr lang="ja-JP" altLang="en-US" sz="2400" dirty="0"/>
              <a:t>画面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Zoom</a:t>
            </a:r>
            <a:r>
              <a:rPr lang="ja-JP" altLang="en-US" sz="2400" dirty="0" smtClean="0"/>
              <a:t>で「画面共有」すること</a:t>
            </a:r>
            <a:r>
              <a:rPr lang="ja-JP" altLang="en-US" sz="2400" dirty="0"/>
              <a:t>で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オンライン</a:t>
            </a:r>
            <a:r>
              <a:rPr lang="ja-JP" altLang="en-US" sz="2400" dirty="0"/>
              <a:t>受講</a:t>
            </a:r>
            <a:r>
              <a:rPr lang="ja-JP" altLang="en-US" sz="2400" dirty="0" smtClean="0"/>
              <a:t>者</a:t>
            </a:r>
            <a:r>
              <a:rPr lang="ja-JP" altLang="en-US" sz="2400" dirty="0"/>
              <a:t>と</a:t>
            </a:r>
            <a:r>
              <a:rPr lang="ja-JP" altLang="en-US" sz="2400" dirty="0" smtClean="0"/>
              <a:t>教室受講者が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同じ</a:t>
            </a:r>
            <a:r>
              <a:rPr lang="ja-JP" altLang="en-US" sz="2400" dirty="0"/>
              <a:t>ものを見て授業</a:t>
            </a:r>
            <a:r>
              <a:rPr lang="ja-JP" altLang="en-US" sz="2400" dirty="0" smtClean="0"/>
              <a:t>を受けられる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ようにする。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（</a:t>
            </a:r>
            <a:r>
              <a:rPr lang="ja-JP" altLang="en-US" sz="2400" dirty="0"/>
              <a:t>解像度等の問題があるため、板書を中継することは</a:t>
            </a:r>
            <a:r>
              <a:rPr lang="ja-JP" altLang="en-US" sz="2400" dirty="0" smtClean="0"/>
              <a:t>避ける）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ja-JP" altLang="en-US" sz="2400" dirty="0" smtClean="0"/>
              <a:t>教室受講者は、原則として</a:t>
            </a:r>
            <a:r>
              <a:rPr lang="en-US" altLang="ja-JP" sz="2400" dirty="0" smtClean="0"/>
              <a:t>Zoom</a:t>
            </a:r>
            <a:r>
              <a:rPr lang="ja-JP" altLang="en-US" sz="2400" dirty="0" err="1" smtClean="0"/>
              <a:t>には</a:t>
            </a:r>
            <a:r>
              <a:rPr lang="ja-JP" altLang="en-US" sz="2400" dirty="0" smtClean="0"/>
              <a:t>つながない。</a:t>
            </a:r>
            <a:endParaRPr lang="ja-JP" altLang="en-US" sz="2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ja-JP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会議用マイクスピーカー</a:t>
            </a:r>
            <a:r>
              <a:rPr lang="ja-JP" altLang="en-US" sz="2400" dirty="0" smtClean="0"/>
              <a:t>で教員</a:t>
            </a:r>
            <a:r>
              <a:rPr lang="ja-JP" altLang="en-US" sz="2400" dirty="0"/>
              <a:t>はハンドマイク、教室の学生は集音マイクを用いることで、オンライン学生にも教室</a:t>
            </a:r>
            <a:r>
              <a:rPr lang="ja-JP" altLang="en-US" sz="2400" dirty="0" smtClean="0"/>
              <a:t>の音声が</a:t>
            </a:r>
            <a:r>
              <a:rPr lang="ja-JP" altLang="en-US" sz="2400" dirty="0"/>
              <a:t>すべて聞こえるようにする。オンライン学生の声は、スピーカー</a:t>
            </a:r>
            <a:r>
              <a:rPr lang="ja-JP" altLang="en-US" sz="2400" dirty="0" smtClean="0"/>
              <a:t>から教室内に聞こえる。</a:t>
            </a:r>
            <a:endParaRPr kumimoji="1" lang="ja-JP" altLang="en-US" sz="2400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r="2392" b="5411"/>
          <a:stretch/>
        </p:blipFill>
        <p:spPr>
          <a:xfrm>
            <a:off x="5652122" y="1044127"/>
            <a:ext cx="3355613" cy="2312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7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3" y="44624"/>
            <a:ext cx="3419872" cy="850106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機材の</a:t>
            </a:r>
            <a:r>
              <a:rPr lang="ja-JP" altLang="en-US" sz="3600" dirty="0"/>
              <a:t>接続</a:t>
            </a:r>
            <a:r>
              <a:rPr lang="ja-JP" altLang="en-US" sz="3600" dirty="0" smtClean="0"/>
              <a:t>図</a:t>
            </a:r>
            <a:endParaRPr 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3212232" y="2348880"/>
            <a:ext cx="1224136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/>
                </a:solidFill>
              </a:rPr>
              <a:t>教員</a:t>
            </a:r>
            <a:r>
              <a:rPr lang="en-US" sz="2000" b="1" dirty="0" smtClean="0">
                <a:solidFill>
                  <a:schemeClr val="tx1"/>
                </a:solidFill>
              </a:rPr>
              <a:t>PC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212232" y="4725144"/>
            <a:ext cx="2376264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マイクスピーカー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372472" y="2348880"/>
            <a:ext cx="1656184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プロジェクター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388697" y="2348880"/>
            <a:ext cx="1440160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スクリーン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60304" y="6165304"/>
            <a:ext cx="1656184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集音マイク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52522" y="2204864"/>
            <a:ext cx="2679268" cy="24274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角丸四角形 10"/>
          <p:cNvSpPr/>
          <p:nvPr/>
        </p:nvSpPr>
        <p:spPr>
          <a:xfrm>
            <a:off x="7028658" y="6165304"/>
            <a:ext cx="1440160" cy="576064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対面学生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1914" y="2276876"/>
            <a:ext cx="1008112" cy="530585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教員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6524602" y="260648"/>
            <a:ext cx="1800200" cy="504056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オンライン学生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Sound"/>
          <p:cNvSpPr>
            <a:spLocks noEditPoints="1" noChangeArrowheads="1"/>
          </p:cNvSpPr>
          <p:nvPr/>
        </p:nvSpPr>
        <p:spPr bwMode="auto">
          <a:xfrm>
            <a:off x="9468545" y="-531440"/>
            <a:ext cx="1809750" cy="180975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正方形/長方形 16"/>
          <p:cNvSpPr/>
          <p:nvPr/>
        </p:nvSpPr>
        <p:spPr>
          <a:xfrm>
            <a:off x="251520" y="5589240"/>
            <a:ext cx="2528664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ハンドマイク</a:t>
            </a:r>
            <a:r>
              <a:rPr lang="en-US" altLang="ja-JP" b="1" dirty="0">
                <a:solidFill>
                  <a:schemeClr val="tx1"/>
                </a:solidFill>
              </a:rPr>
              <a:t/>
            </a:r>
            <a:br>
              <a:rPr lang="en-US" altLang="ja-JP" b="1" dirty="0">
                <a:solidFill>
                  <a:schemeClr val="tx1"/>
                </a:solidFill>
              </a:rPr>
            </a:br>
            <a:r>
              <a:rPr lang="ja-JP" altLang="en-US" b="1" dirty="0" smtClean="0">
                <a:solidFill>
                  <a:schemeClr val="tx1"/>
                </a:solidFill>
              </a:rPr>
              <a:t>（ワイヤレスピンマイク）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3" name="カギ線コネクタ 22"/>
          <p:cNvCxnSpPr>
            <a:stCxn id="17" idx="3"/>
            <a:endCxn id="6" idx="1"/>
          </p:cNvCxnSpPr>
          <p:nvPr/>
        </p:nvCxnSpPr>
        <p:spPr>
          <a:xfrm flipV="1">
            <a:off x="2780184" y="5013176"/>
            <a:ext cx="432048" cy="864096"/>
          </a:xfrm>
          <a:prstGeom prst="bentConnector3">
            <a:avLst/>
          </a:prstGeom>
          <a:ln w="28575">
            <a:solidFill>
              <a:srgbClr val="008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3212232" y="836712"/>
            <a:ext cx="2160240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 smtClean="0">
                <a:solidFill>
                  <a:schemeClr val="tx1"/>
                </a:solidFill>
              </a:rPr>
              <a:t>オンライン学生</a:t>
            </a:r>
            <a:r>
              <a:rPr lang="en-US" sz="2000" b="1" dirty="0" smtClean="0">
                <a:solidFill>
                  <a:schemeClr val="tx1"/>
                </a:solidFill>
              </a:rPr>
              <a:t>PC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21600000">
            <a:off x="5444482" y="476673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1221766">
            <a:off x="5682214" y="5011421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9" name="グループ化 2058"/>
          <p:cNvGrpSpPr/>
          <p:nvPr/>
        </p:nvGrpSpPr>
        <p:grpSpPr>
          <a:xfrm>
            <a:off x="5948536" y="2996956"/>
            <a:ext cx="924734" cy="549061"/>
            <a:chOff x="1763688" y="1772816"/>
            <a:chExt cx="4608512" cy="2736304"/>
          </a:xfrm>
        </p:grpSpPr>
        <p:sp>
          <p:nvSpPr>
            <p:cNvPr id="2049" name="角丸四角形 2048"/>
            <p:cNvSpPr/>
            <p:nvPr/>
          </p:nvSpPr>
          <p:spPr>
            <a:xfrm>
              <a:off x="1763688" y="2780928"/>
              <a:ext cx="2952328" cy="172819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2" name="直線コネクタ 2051"/>
            <p:cNvCxnSpPr/>
            <p:nvPr/>
          </p:nvCxnSpPr>
          <p:spPr>
            <a:xfrm>
              <a:off x="2627784" y="1772816"/>
              <a:ext cx="11521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203848" y="1772816"/>
              <a:ext cx="0" cy="10081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5" name="フリーフォーム 2054"/>
            <p:cNvSpPr/>
            <p:nvPr/>
          </p:nvSpPr>
          <p:spPr>
            <a:xfrm>
              <a:off x="4691270" y="3170583"/>
              <a:ext cx="318052" cy="884582"/>
            </a:xfrm>
            <a:custGeom>
              <a:avLst/>
              <a:gdLst>
                <a:gd name="connsiteX0" fmla="*/ 0 w 318052"/>
                <a:gd name="connsiteY0" fmla="*/ 59634 h 884582"/>
                <a:gd name="connsiteX1" fmla="*/ 318052 w 318052"/>
                <a:gd name="connsiteY1" fmla="*/ 0 h 884582"/>
                <a:gd name="connsiteX2" fmla="*/ 308113 w 318052"/>
                <a:gd name="connsiteY2" fmla="*/ 884582 h 884582"/>
                <a:gd name="connsiteX3" fmla="*/ 39756 w 318052"/>
                <a:gd name="connsiteY3" fmla="*/ 805069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52" h="884582">
                  <a:moveTo>
                    <a:pt x="0" y="59634"/>
                  </a:moveTo>
                  <a:lnTo>
                    <a:pt x="318052" y="0"/>
                  </a:lnTo>
                  <a:lnTo>
                    <a:pt x="308113" y="884582"/>
                  </a:lnTo>
                  <a:lnTo>
                    <a:pt x="39756" y="80506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直線コネクタ 41"/>
            <p:cNvCxnSpPr/>
            <p:nvPr/>
          </p:nvCxnSpPr>
          <p:spPr>
            <a:xfrm flipH="1">
              <a:off x="5249889" y="2790867"/>
              <a:ext cx="108012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flipH="1" flipV="1">
              <a:off x="5220072" y="4077072"/>
              <a:ext cx="1152128" cy="288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63" name="Picture 9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92" y="836712"/>
            <a:ext cx="1080120" cy="11026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1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1"/>
          <a:stretch/>
        </p:blipFill>
        <p:spPr bwMode="auto">
          <a:xfrm>
            <a:off x="6884642" y="4725144"/>
            <a:ext cx="1624583" cy="138268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35" y="2852937"/>
            <a:ext cx="1082186" cy="17435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9119818">
            <a:off x="5698241" y="5823298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5400000">
            <a:off x="1009366" y="4728018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10800000">
            <a:off x="5444482" y="1124745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696" y="2996956"/>
            <a:ext cx="1318272" cy="15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1840" y="37077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779912" y="1412776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Zoom/</a:t>
            </a:r>
            <a:br>
              <a:rPr lang="en-US" dirty="0" smtClean="0"/>
            </a:br>
            <a:r>
              <a:rPr lang="en-US" dirty="0" smtClean="0"/>
              <a:t>LAN/</a:t>
            </a:r>
            <a:br>
              <a:rPr lang="en-US" dirty="0" smtClean="0"/>
            </a:br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4292352" y="2636916"/>
            <a:ext cx="114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HDMI/</a:t>
            </a:r>
            <a:br>
              <a:rPr lang="en-US" dirty="0" smtClean="0"/>
            </a:br>
            <a:r>
              <a:rPr lang="en-US" dirty="0" smtClean="0"/>
              <a:t>VGA</a:t>
            </a:r>
            <a:endParaRPr lang="en-US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56048" y="486916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マイク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ケーブル</a:t>
            </a:r>
            <a:endParaRPr 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428256" y="530120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マイク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ケーブル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LAN</a:t>
            </a:r>
            <a:r>
              <a:rPr lang="ja-JP" altLang="en-US" dirty="0" smtClean="0"/>
              <a:t>）</a:t>
            </a:r>
            <a:endParaRPr lang="en-US" dirty="0"/>
          </a:p>
        </p:txBody>
      </p:sp>
      <p:cxnSp>
        <p:nvCxnSpPr>
          <p:cNvPr id="40" name="直線矢印コネクタ 39"/>
          <p:cNvCxnSpPr>
            <a:stCxn id="5" idx="3"/>
            <a:endCxn id="7" idx="1"/>
          </p:cNvCxnSpPr>
          <p:nvPr/>
        </p:nvCxnSpPr>
        <p:spPr>
          <a:xfrm>
            <a:off x="4436368" y="2636912"/>
            <a:ext cx="936104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3707904" y="2924944"/>
            <a:ext cx="0" cy="1800200"/>
          </a:xfrm>
          <a:prstGeom prst="straightConnector1">
            <a:avLst/>
          </a:prstGeom>
          <a:ln w="28575">
            <a:solidFill>
              <a:srgbClr val="008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4796408" y="5301208"/>
            <a:ext cx="0" cy="864096"/>
          </a:xfrm>
          <a:prstGeom prst="straightConnector1">
            <a:avLst/>
          </a:prstGeom>
          <a:ln w="28575">
            <a:solidFill>
              <a:srgbClr val="008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3779912" y="1412776"/>
            <a:ext cx="0" cy="936104"/>
          </a:xfrm>
          <a:prstGeom prst="straightConnector1">
            <a:avLst/>
          </a:prstGeom>
          <a:ln w="28575">
            <a:solidFill>
              <a:srgbClr val="008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5"/>
          <a:stretch/>
        </p:blipFill>
        <p:spPr bwMode="auto">
          <a:xfrm rot="12893930">
            <a:off x="2179497" y="3973122"/>
            <a:ext cx="86983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2" name="laptop"/>
          <p:cNvSpPr>
            <a:spLocks noEditPoints="1" noChangeArrowheads="1"/>
          </p:cNvSpPr>
          <p:nvPr/>
        </p:nvSpPr>
        <p:spPr bwMode="auto">
          <a:xfrm>
            <a:off x="1772074" y="1895230"/>
            <a:ext cx="1368152" cy="102971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4" name="直線矢印コネクタ 93"/>
          <p:cNvCxnSpPr/>
          <p:nvPr/>
        </p:nvCxnSpPr>
        <p:spPr>
          <a:xfrm flipV="1">
            <a:off x="3995936" y="1412776"/>
            <a:ext cx="0" cy="936104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グループ化 57"/>
          <p:cNvGrpSpPr/>
          <p:nvPr/>
        </p:nvGrpSpPr>
        <p:grpSpPr>
          <a:xfrm>
            <a:off x="395538" y="1052740"/>
            <a:ext cx="1656184" cy="646331"/>
            <a:chOff x="611560" y="1052736"/>
            <a:chExt cx="1656184" cy="646331"/>
          </a:xfrm>
        </p:grpSpPr>
        <p:cxnSp>
          <p:nvCxnSpPr>
            <p:cNvPr id="53" name="直線コネクタ 52"/>
            <p:cNvCxnSpPr/>
            <p:nvPr/>
          </p:nvCxnSpPr>
          <p:spPr>
            <a:xfrm>
              <a:off x="611560" y="1484784"/>
              <a:ext cx="648072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/>
            <p:cNvSpPr txBox="1"/>
            <p:nvPr/>
          </p:nvSpPr>
          <p:spPr>
            <a:xfrm>
              <a:off x="1259632" y="105273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solidFill>
                    <a:srgbClr val="008000"/>
                  </a:solidFill>
                </a:rPr>
                <a:t>音声</a:t>
              </a:r>
              <a:endParaRPr lang="en-US" altLang="ja-JP" dirty="0" smtClean="0">
                <a:solidFill>
                  <a:srgbClr val="008000"/>
                </a:solidFill>
              </a:endParaRPr>
            </a:p>
            <a:p>
              <a:r>
                <a:rPr lang="ja-JP" altLang="en-US" dirty="0">
                  <a:solidFill>
                    <a:srgbClr val="0000FF"/>
                  </a:solidFill>
                </a:rPr>
                <a:t>映像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98" name="直線コネクタ 97"/>
            <p:cNvCxnSpPr/>
            <p:nvPr/>
          </p:nvCxnSpPr>
          <p:spPr>
            <a:xfrm>
              <a:off x="611560" y="1268760"/>
              <a:ext cx="648072" cy="0"/>
            </a:xfrm>
            <a:prstGeom prst="line">
              <a:avLst/>
            </a:pr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直線矢印コネクタ 99"/>
          <p:cNvCxnSpPr>
            <a:endCxn id="8" idx="1"/>
          </p:cNvCxnSpPr>
          <p:nvPr/>
        </p:nvCxnSpPr>
        <p:spPr>
          <a:xfrm>
            <a:off x="7028658" y="2636912"/>
            <a:ext cx="360040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6236568" y="3789040"/>
            <a:ext cx="864096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カメラ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0" name="Picture 1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2" y="4437112"/>
            <a:ext cx="648072" cy="55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フリーフォーム 64"/>
          <p:cNvSpPr/>
          <p:nvPr/>
        </p:nvSpPr>
        <p:spPr>
          <a:xfrm>
            <a:off x="3929473" y="2922107"/>
            <a:ext cx="218864" cy="1154969"/>
          </a:xfrm>
          <a:custGeom>
            <a:avLst/>
            <a:gdLst>
              <a:gd name="connsiteX0" fmla="*/ 1441174 w 1441174"/>
              <a:gd name="connsiteY0" fmla="*/ 1222513 h 1222513"/>
              <a:gd name="connsiteX1" fmla="*/ 0 w 1441174"/>
              <a:gd name="connsiteY1" fmla="*/ 1212574 h 1222513"/>
              <a:gd name="connsiteX2" fmla="*/ 9939 w 1441174"/>
              <a:gd name="connsiteY2" fmla="*/ 0 h 1222513"/>
              <a:gd name="connsiteX0" fmla="*/ 1441174 w 1441174"/>
              <a:gd name="connsiteY0" fmla="*/ 1172817 h 1212574"/>
              <a:gd name="connsiteX1" fmla="*/ 0 w 1441174"/>
              <a:gd name="connsiteY1" fmla="*/ 1212574 h 1212574"/>
              <a:gd name="connsiteX2" fmla="*/ 9939 w 1441174"/>
              <a:gd name="connsiteY2" fmla="*/ 0 h 1212574"/>
              <a:gd name="connsiteX0" fmla="*/ 1441174 w 1441174"/>
              <a:gd name="connsiteY0" fmla="*/ 1202634 h 1212574"/>
              <a:gd name="connsiteX1" fmla="*/ 0 w 1441174"/>
              <a:gd name="connsiteY1" fmla="*/ 1212574 h 1212574"/>
              <a:gd name="connsiteX2" fmla="*/ 9939 w 1441174"/>
              <a:gd name="connsiteY2" fmla="*/ 0 h 1212574"/>
              <a:gd name="connsiteX0" fmla="*/ 1441174 w 1441174"/>
              <a:gd name="connsiteY0" fmla="*/ 1202634 h 1202635"/>
              <a:gd name="connsiteX1" fmla="*/ 0 w 1441174"/>
              <a:gd name="connsiteY1" fmla="*/ 1202635 h 1202635"/>
              <a:gd name="connsiteX2" fmla="*/ 9939 w 1441174"/>
              <a:gd name="connsiteY2" fmla="*/ 0 h 1202635"/>
              <a:gd name="connsiteX0" fmla="*/ 1441174 w 1441174"/>
              <a:gd name="connsiteY0" fmla="*/ 1202634 h 1202634"/>
              <a:gd name="connsiteX1" fmla="*/ 0 w 1441174"/>
              <a:gd name="connsiteY1" fmla="*/ 1192696 h 1202634"/>
              <a:gd name="connsiteX2" fmla="*/ 9939 w 1441174"/>
              <a:gd name="connsiteY2" fmla="*/ 0 h 120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1174" h="1202634">
                <a:moveTo>
                  <a:pt x="1441174" y="1202634"/>
                </a:moveTo>
                <a:lnTo>
                  <a:pt x="0" y="1192696"/>
                </a:lnTo>
                <a:lnTo>
                  <a:pt x="9939" y="0"/>
                </a:lnTo>
              </a:path>
            </a:pathLst>
          </a:custGeom>
          <a:noFill/>
          <a:ln w="28575">
            <a:solidFill>
              <a:srgbClr val="0000FF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4148337" y="3789040"/>
            <a:ext cx="1440160" cy="576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ビデオ</a:t>
            </a:r>
            <a:r>
              <a:rPr lang="en-US" altLang="ja-JP" b="1" dirty="0" smtClean="0">
                <a:solidFill>
                  <a:schemeClr val="tx1"/>
                </a:solidFill>
              </a:rPr>
              <a:t/>
            </a:r>
            <a:br>
              <a:rPr lang="en-US" altLang="ja-JP" b="1" dirty="0" smtClean="0">
                <a:solidFill>
                  <a:schemeClr val="tx1"/>
                </a:solidFill>
              </a:rPr>
            </a:br>
            <a:r>
              <a:rPr lang="ja-JP" altLang="en-US" b="1" dirty="0" smtClean="0">
                <a:solidFill>
                  <a:schemeClr val="tx1"/>
                </a:solidFill>
              </a:rPr>
              <a:t>キャプチャー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2" name="直線矢印コネクタ 111"/>
          <p:cNvCxnSpPr/>
          <p:nvPr/>
        </p:nvCxnSpPr>
        <p:spPr>
          <a:xfrm flipH="1">
            <a:off x="5588496" y="4077072"/>
            <a:ext cx="648072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/>
          <p:cNvSpPr txBox="1"/>
          <p:nvPr/>
        </p:nvSpPr>
        <p:spPr>
          <a:xfrm>
            <a:off x="4499992" y="33477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451984" y="4077072"/>
            <a:ext cx="92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HDMI</a:t>
            </a:r>
            <a:endParaRPr lang="en-US" dirty="0"/>
          </a:p>
        </p:txBody>
      </p:sp>
      <p:sp>
        <p:nvSpPr>
          <p:cNvPr id="80" name="フリーフォーム 79"/>
          <p:cNvSpPr/>
          <p:nvPr/>
        </p:nvSpPr>
        <p:spPr>
          <a:xfrm>
            <a:off x="4139952" y="2922107"/>
            <a:ext cx="2099914" cy="1025264"/>
          </a:xfrm>
          <a:custGeom>
            <a:avLst/>
            <a:gdLst>
              <a:gd name="connsiteX0" fmla="*/ 2194560 w 2194560"/>
              <a:gd name="connsiteY0" fmla="*/ 1002182 h 1002182"/>
              <a:gd name="connsiteX1" fmla="*/ 1762963 w 2194560"/>
              <a:gd name="connsiteY1" fmla="*/ 1002182 h 1002182"/>
              <a:gd name="connsiteX2" fmla="*/ 1762963 w 2194560"/>
              <a:gd name="connsiteY2" fmla="*/ 716889 h 1002182"/>
              <a:gd name="connsiteX3" fmla="*/ 0 w 2194560"/>
              <a:gd name="connsiteY3" fmla="*/ 709574 h 1002182"/>
              <a:gd name="connsiteX4" fmla="*/ 14630 w 2194560"/>
              <a:gd name="connsiteY4" fmla="*/ 0 h 100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0" h="1002182">
                <a:moveTo>
                  <a:pt x="2194560" y="1002182"/>
                </a:moveTo>
                <a:lnTo>
                  <a:pt x="1762963" y="1002182"/>
                </a:lnTo>
                <a:lnTo>
                  <a:pt x="1762963" y="716889"/>
                </a:lnTo>
                <a:lnTo>
                  <a:pt x="0" y="709574"/>
                </a:lnTo>
                <a:lnTo>
                  <a:pt x="14630" y="0"/>
                </a:lnTo>
              </a:path>
            </a:pathLst>
          </a:custGeom>
          <a:noFill/>
          <a:ln w="28575">
            <a:solidFill>
              <a:srgbClr val="0000FF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3563888" y="401237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7651"/>
            <a:ext cx="9144000" cy="916371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教員の方向けに学部から用意しているもの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764704"/>
            <a:ext cx="8892480" cy="57606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719138" algn="l"/>
                <a:tab pos="985838" algn="l"/>
                <a:tab pos="3586163" algn="l"/>
                <a:tab pos="6010275" algn="l"/>
              </a:tabLst>
            </a:pPr>
            <a:r>
              <a:rPr lang="ja-JP" altLang="en-US" sz="2200" b="1" dirty="0" smtClean="0"/>
              <a:t>各種機材を非常勤講師控室（</a:t>
            </a:r>
            <a:r>
              <a:rPr lang="en-US" altLang="ja-JP" sz="2200" b="1" dirty="0" smtClean="0"/>
              <a:t>1</a:t>
            </a:r>
            <a:r>
              <a:rPr lang="ja-JP" altLang="en-US" sz="2200" b="1" dirty="0" smtClean="0"/>
              <a:t>号館</a:t>
            </a:r>
            <a:r>
              <a:rPr lang="en-US" altLang="ja-JP" sz="2200" b="1" dirty="0" smtClean="0"/>
              <a:t>165</a:t>
            </a:r>
            <a:r>
              <a:rPr lang="ja-JP" altLang="en-US" sz="2200" b="1" dirty="0" smtClean="0"/>
              <a:t>教室）で貸出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dirty="0" smtClean="0"/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ハイフレックス授業パッケージ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>	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マイクスピーカー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ウェブカメラ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カメラスタンド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>	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有線マイク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テーブルタップ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en-US" altLang="ja-JP" sz="2200" b="1" dirty="0">
                <a:solidFill>
                  <a:srgbClr val="FF0000"/>
                </a:solidFill>
              </a:rPr>
              <a:t> LAN</a:t>
            </a:r>
            <a:r>
              <a:rPr lang="ja-JP" altLang="en-US" sz="2200" b="1" dirty="0">
                <a:solidFill>
                  <a:srgbClr val="FF0000"/>
                </a:solidFill>
              </a:rPr>
              <a:t>ケーブル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>		</a:t>
            </a:r>
            <a:r>
              <a:rPr lang="ja-JP" altLang="en-US" sz="2200" dirty="0" smtClean="0">
                <a:solidFill>
                  <a:srgbClr val="FF0000"/>
                </a:solidFill>
              </a:rPr>
              <a:t>追加集音マイク</a:t>
            </a:r>
            <a:r>
              <a:rPr lang="en-US" altLang="ja-JP" sz="2200" dirty="0" smtClean="0">
                <a:solidFill>
                  <a:srgbClr val="FF0000"/>
                </a:solidFill>
              </a:rPr>
              <a:t>	USB-LAN/HDMI</a:t>
            </a:r>
            <a:r>
              <a:rPr lang="ja-JP" altLang="en-US" sz="2200" dirty="0" smtClean="0">
                <a:solidFill>
                  <a:srgbClr val="FF0000"/>
                </a:solidFill>
              </a:rPr>
              <a:t>変換アダプタ</a:t>
            </a:r>
            <a:r>
              <a:rPr lang="en-US" altLang="ja-JP" sz="2200" dirty="0" smtClean="0">
                <a:solidFill>
                  <a:srgbClr val="FF0000"/>
                </a:solidFill>
              </a:rPr>
              <a:t/>
            </a:r>
            <a:br>
              <a:rPr lang="en-US" altLang="ja-JP" sz="2200" dirty="0" smtClean="0">
                <a:solidFill>
                  <a:srgbClr val="FF0000"/>
                </a:solidFill>
              </a:rPr>
            </a:br>
            <a:r>
              <a:rPr lang="en-US" altLang="ja-JP" sz="2200" dirty="0" smtClean="0">
                <a:solidFill>
                  <a:srgbClr val="FF0000"/>
                </a:solidFill>
              </a:rPr>
              <a:t>		</a:t>
            </a:r>
            <a:r>
              <a:rPr lang="ja-JP" altLang="en-US" sz="2200" dirty="0" smtClean="0">
                <a:solidFill>
                  <a:srgbClr val="FF0000"/>
                </a:solidFill>
              </a:rPr>
              <a:t>マイクスタンド</a:t>
            </a:r>
            <a:r>
              <a:rPr lang="en-US" altLang="ja-JP" sz="2200" dirty="0" smtClean="0">
                <a:solidFill>
                  <a:srgbClr val="FF0000"/>
                </a:solidFill>
              </a:rPr>
              <a:t>	Windows PC	</a:t>
            </a:r>
            <a:r>
              <a:rPr lang="ja-JP" altLang="en-US" sz="2200" dirty="0" smtClean="0">
                <a:solidFill>
                  <a:srgbClr val="FF0000"/>
                </a:solidFill>
              </a:rPr>
              <a:t>ビデオカメラ＋三脚</a:t>
            </a:r>
            <a:r>
              <a:rPr lang="en-US" altLang="ja-JP" sz="2200" dirty="0" smtClean="0">
                <a:solidFill>
                  <a:srgbClr val="FF0000"/>
                </a:solidFill>
              </a:rPr>
              <a:t/>
            </a:r>
            <a:br>
              <a:rPr lang="en-US" altLang="ja-JP" sz="2200" dirty="0" smtClean="0">
                <a:solidFill>
                  <a:srgbClr val="FF0000"/>
                </a:solidFill>
              </a:rPr>
            </a:br>
            <a:r>
              <a:rPr lang="en-US" altLang="ja-JP" sz="2200" dirty="0" smtClean="0">
                <a:solidFill>
                  <a:srgbClr val="FF0000"/>
                </a:solidFill>
              </a:rPr>
              <a:t>		</a:t>
            </a:r>
            <a:r>
              <a:rPr lang="ja-JP" altLang="en-US" sz="2200" dirty="0" smtClean="0">
                <a:solidFill>
                  <a:srgbClr val="FF0000"/>
                </a:solidFill>
              </a:rPr>
              <a:t>ビデオキャプチャー</a:t>
            </a:r>
            <a:endParaRPr lang="en-US" altLang="ja-JP" sz="2200" dirty="0" smtClean="0">
              <a:solidFill>
                <a:srgbClr val="FF0000"/>
              </a:solidFill>
            </a:endParaRPr>
          </a:p>
          <a:p>
            <a:pPr>
              <a:tabLst>
                <a:tab pos="355600" algn="l"/>
                <a:tab pos="719138" algn="l"/>
                <a:tab pos="3497263" algn="l"/>
                <a:tab pos="5832475" algn="l"/>
              </a:tabLst>
            </a:pPr>
            <a:r>
              <a:rPr lang="ja-JP" altLang="en-US" sz="2200" b="1" dirty="0" smtClean="0"/>
              <a:t>負担を軽減</a:t>
            </a:r>
            <a:endParaRPr lang="en-US" altLang="ja-JP" sz="2200" b="1" dirty="0" smtClean="0"/>
          </a:p>
          <a:p>
            <a:pPr marL="0" indent="0">
              <a:spcBef>
                <a:spcPts val="0"/>
              </a:spcBef>
              <a:buNone/>
              <a:tabLst>
                <a:tab pos="355600" algn="l"/>
                <a:tab pos="719138" algn="l"/>
                <a:tab pos="3497263" algn="l"/>
                <a:tab pos="5832475" algn="l"/>
              </a:tabLst>
            </a:pP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→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授業セットアップ用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TA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を配備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en-US" altLang="ja-JP" sz="2200" dirty="0" smtClean="0"/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→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外部業者による機材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/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ネット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>/Zoom</a:t>
            </a:r>
            <a:r>
              <a:rPr lang="ja-JP" altLang="en-US" sz="2200" b="1" dirty="0" smtClean="0">
                <a:solidFill>
                  <a:srgbClr val="FF0000"/>
                </a:solidFill>
              </a:rPr>
              <a:t>接続のサポートスタッフ常駐</a:t>
            </a: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r>
              <a:rPr lang="en-US" altLang="ja-JP" sz="2200" b="1" dirty="0" smtClean="0">
                <a:solidFill>
                  <a:srgbClr val="FF0000"/>
                </a:solidFill>
              </a:rPr>
              <a:t/>
            </a:r>
            <a:br>
              <a:rPr lang="en-US" altLang="ja-JP" sz="2200" b="1" dirty="0" smtClean="0">
                <a:solidFill>
                  <a:srgbClr val="FF0000"/>
                </a:solidFill>
              </a:rPr>
            </a:b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コンテンツ プレースホルダー 3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61" t="36328" r="47014" b="22356"/>
          <a:stretch/>
        </p:blipFill>
        <p:spPr>
          <a:xfrm>
            <a:off x="107505" y="4365104"/>
            <a:ext cx="2973034" cy="2407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5"/>
          <p:cNvSpPr txBox="1"/>
          <p:nvPr/>
        </p:nvSpPr>
        <p:spPr>
          <a:xfrm>
            <a:off x="107506" y="4388917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会議用マイクスピーカー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YAMAHA YVC-1000</a:t>
            </a:r>
            <a:endParaRPr kumimoji="0" lang="ja-JP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（ユニファイド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コミュニケーション</a:t>
            </a: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/>
            </a:r>
            <a:b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</a:b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マイクスピーカーシステム</a:t>
            </a: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）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3" name="コンテンツ プレースホルダー 3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60" t="55488" r="63288" b="22757"/>
          <a:stretch/>
        </p:blipFill>
        <p:spPr>
          <a:xfrm rot="16200000">
            <a:off x="2614886" y="4954074"/>
            <a:ext cx="2412755" cy="1234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大かっこ 5"/>
          <p:cNvSpPr/>
          <p:nvPr/>
        </p:nvSpPr>
        <p:spPr>
          <a:xfrm>
            <a:off x="1196502" y="1539132"/>
            <a:ext cx="6912768" cy="573847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t="32354" r="33047" b="17736"/>
          <a:stretch/>
        </p:blipFill>
        <p:spPr>
          <a:xfrm>
            <a:off x="4550702" y="4365104"/>
            <a:ext cx="2037522" cy="1577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0273" r="219" b="5329"/>
          <a:stretch/>
        </p:blipFill>
        <p:spPr>
          <a:xfrm>
            <a:off x="6156177" y="5733260"/>
            <a:ext cx="1656184" cy="100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12557" r="20417"/>
          <a:stretch/>
        </p:blipFill>
        <p:spPr>
          <a:xfrm>
            <a:off x="7092282" y="4365108"/>
            <a:ext cx="1977887" cy="157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5580114" y="2996956"/>
            <a:ext cx="27363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緊急</a:t>
            </a:r>
            <a:r>
              <a:rPr lang="ja-JP" altLang="en-US" sz="2200" dirty="0" smtClean="0"/>
              <a:t>連絡用</a:t>
            </a:r>
            <a:r>
              <a:rPr lang="en-US" altLang="ja-JP" sz="2200" dirty="0" smtClean="0"/>
              <a:t>PHS</a:t>
            </a:r>
          </a:p>
          <a:p>
            <a:r>
              <a:rPr lang="ja-JP" altLang="en-US" sz="2200" dirty="0" smtClean="0"/>
              <a:t>技術サポート連絡先</a:t>
            </a:r>
            <a:endParaRPr lang="en-US" sz="22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1043608" y="3645024"/>
            <a:ext cx="338437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9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r="5011"/>
          <a:stretch/>
        </p:blipFill>
        <p:spPr>
          <a:xfrm>
            <a:off x="35496" y="96890"/>
            <a:ext cx="8975036" cy="67012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92080" y="4377298"/>
            <a:ext cx="388843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/>
              <a:t>HDMI</a:t>
            </a:r>
            <a:r>
              <a:rPr kumimoji="1" lang="ja-JP" altLang="en-US" sz="2000" b="1" dirty="0" smtClean="0"/>
              <a:t>もしくは</a:t>
            </a:r>
            <a:r>
              <a:rPr kumimoji="1" lang="en-US" altLang="ja-JP" sz="2000" b="1" dirty="0" smtClean="0"/>
              <a:t>VGA</a:t>
            </a:r>
            <a:r>
              <a:rPr kumimoji="1" lang="ja-JP" altLang="en-US" sz="2000" b="1" dirty="0" smtClean="0"/>
              <a:t>につなぐ</a:t>
            </a:r>
          </a:p>
          <a:p>
            <a:r>
              <a:rPr kumimoji="1" lang="ja-JP" altLang="en-US" sz="2000" b="1" dirty="0" smtClean="0"/>
              <a:t>（切り替え器の「</a:t>
            </a:r>
            <a:r>
              <a:rPr kumimoji="1" lang="en-US" altLang="ja-JP" sz="2000" b="1" dirty="0" smtClean="0"/>
              <a:t>PC</a:t>
            </a:r>
            <a:r>
              <a:rPr kumimoji="1" lang="ja-JP" altLang="en-US" sz="2000" b="1" dirty="0" smtClean="0"/>
              <a:t>」は</a:t>
            </a:r>
            <a:r>
              <a:rPr kumimoji="1" lang="en-US" altLang="ja-JP" sz="2000" b="1" dirty="0" smtClean="0"/>
              <a:t>VGA</a:t>
            </a:r>
            <a:r>
              <a:rPr kumimoji="1" lang="ja-JP" altLang="en-US" sz="2000" b="1" dirty="0" smtClean="0"/>
              <a:t>）</a:t>
            </a:r>
            <a:endParaRPr kumimoji="1" lang="ja-JP" altLang="en-US" sz="2000" b="1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788024" y="3429000"/>
            <a:ext cx="792088" cy="936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923928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/>
              <a:t>切り替え器</a:t>
            </a:r>
            <a:endParaRPr lang="en-US" sz="2000" b="1" dirty="0"/>
          </a:p>
        </p:txBody>
      </p:sp>
      <p:cxnSp>
        <p:nvCxnSpPr>
          <p:cNvPr id="13" name="直線コネクタ 12"/>
          <p:cNvCxnSpPr/>
          <p:nvPr/>
        </p:nvCxnSpPr>
        <p:spPr>
          <a:xfrm>
            <a:off x="5508104" y="1412776"/>
            <a:ext cx="395836" cy="2921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44008" y="36459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/>
              <a:t>接続ポート</a:t>
            </a:r>
            <a:endParaRPr lang="en-US" sz="2000" b="1" dirty="0"/>
          </a:p>
        </p:txBody>
      </p:sp>
      <p:pic>
        <p:nvPicPr>
          <p:cNvPr id="16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3" t="37131" r="37371" b="49242"/>
          <a:stretch/>
        </p:blipFill>
        <p:spPr>
          <a:xfrm>
            <a:off x="107503" y="4638179"/>
            <a:ext cx="5136049" cy="210318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/>
        </p:nvGrpSpPr>
        <p:grpSpPr>
          <a:xfrm>
            <a:off x="251520" y="2339550"/>
            <a:ext cx="5963478" cy="4401818"/>
            <a:chOff x="983975" y="1133061"/>
            <a:chExt cx="5963478" cy="44018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2" t="13952" r="16243" b="6076"/>
            <a:stretch/>
          </p:blipFill>
          <p:spPr>
            <a:xfrm>
              <a:off x="983975" y="1133061"/>
              <a:ext cx="5963478" cy="44018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115616" y="5099936"/>
              <a:ext cx="5688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 smtClean="0"/>
                <a:t>電源　</a:t>
              </a:r>
              <a:r>
                <a:rPr kumimoji="1" lang="en-US" altLang="ja-JP" sz="2000" b="1" dirty="0" smtClean="0"/>
                <a:t>USB</a:t>
              </a:r>
              <a:r>
                <a:rPr kumimoji="1" lang="ja-JP" altLang="en-US" sz="2000" b="1" dirty="0" smtClean="0"/>
                <a:t>（</a:t>
              </a:r>
              <a:r>
                <a:rPr kumimoji="1" lang="en-US" altLang="ja-JP" sz="2000" b="1" dirty="0" smtClean="0"/>
                <a:t>PC</a:t>
              </a:r>
              <a:r>
                <a:rPr kumimoji="1" lang="ja-JP" altLang="en-US" sz="2000" b="1" dirty="0" smtClean="0"/>
                <a:t>）　集音マイク　ハンドマイク</a:t>
              </a:r>
              <a:endParaRPr kumimoji="1" lang="ja-JP" altLang="en-US" sz="2000" b="1" dirty="0"/>
            </a:p>
          </p:txBody>
        </p:sp>
        <p:cxnSp>
          <p:nvCxnSpPr>
            <p:cNvPr id="7" name="直線コネクタ 6"/>
            <p:cNvCxnSpPr/>
            <p:nvPr/>
          </p:nvCxnSpPr>
          <p:spPr>
            <a:xfrm flipV="1">
              <a:off x="1475656" y="3602968"/>
              <a:ext cx="1155022" cy="14822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2555776" y="3645024"/>
              <a:ext cx="360040" cy="144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6" idx="0"/>
            </p:cNvCxnSpPr>
            <p:nvPr/>
          </p:nvCxnSpPr>
          <p:spPr>
            <a:xfrm flipH="1" flipV="1">
              <a:off x="3275856" y="3573016"/>
              <a:ext cx="684076" cy="15269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4275252" y="3284940"/>
              <a:ext cx="1448876" cy="187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6173418" y="115302"/>
            <a:ext cx="2863078" cy="6194018"/>
            <a:chOff x="8964487" y="27878"/>
            <a:chExt cx="2863078" cy="6194018"/>
          </a:xfrm>
        </p:grpSpPr>
        <p:pic>
          <p:nvPicPr>
            <p:cNvPr id="4" name="コンテンツ プレースホルダ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" t="29390" b="7601"/>
            <a:stretch/>
          </p:blipFill>
          <p:spPr>
            <a:xfrm rot="16200000">
              <a:off x="7315954" y="1710285"/>
              <a:ext cx="6194018" cy="28292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8964487" y="5514010"/>
              <a:ext cx="1150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b="1" dirty="0" smtClean="0">
                  <a:solidFill>
                    <a:schemeClr val="bg1"/>
                  </a:solidFill>
                </a:rPr>
                <a:t>集音</a:t>
              </a:r>
              <a:r>
                <a:rPr kumimoji="1" lang="en-US" altLang="ja-JP" sz="2000" b="1" dirty="0" smtClean="0">
                  <a:solidFill>
                    <a:schemeClr val="bg1"/>
                  </a:solidFill>
                </a:rPr>
                <a:t/>
              </a:r>
              <a:br>
                <a:rPr kumimoji="1" lang="en-US" altLang="ja-JP" sz="2000" b="1" dirty="0" smtClean="0">
                  <a:solidFill>
                    <a:schemeClr val="bg1"/>
                  </a:solidFill>
                </a:rPr>
              </a:br>
              <a:r>
                <a:rPr kumimoji="1" lang="ja-JP" altLang="en-US" sz="2000" b="1" dirty="0" smtClean="0">
                  <a:solidFill>
                    <a:schemeClr val="bg1"/>
                  </a:solidFill>
                </a:rPr>
                <a:t>マイク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線コネクタ 11"/>
            <p:cNvCxnSpPr>
              <a:endCxn id="11" idx="0"/>
            </p:cNvCxnSpPr>
            <p:nvPr/>
          </p:nvCxnSpPr>
          <p:spPr>
            <a:xfrm flipH="1">
              <a:off x="9539740" y="3343598"/>
              <a:ext cx="767103" cy="2170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 flipH="1">
              <a:off x="9911291" y="5779698"/>
              <a:ext cx="298934" cy="896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79513" y="116632"/>
            <a:ext cx="1884399" cy="3622899"/>
            <a:chOff x="8975039" y="1540564"/>
            <a:chExt cx="1884399" cy="3622899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7" r="11157" b="21684"/>
            <a:stretch/>
          </p:blipFill>
          <p:spPr>
            <a:xfrm rot="16200000">
              <a:off x="8027685" y="2487918"/>
              <a:ext cx="3622899" cy="17281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テキスト ボックス 31"/>
            <p:cNvSpPr txBox="1"/>
            <p:nvPr/>
          </p:nvSpPr>
          <p:spPr>
            <a:xfrm flipH="1">
              <a:off x="9036496" y="1556792"/>
              <a:ext cx="1822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 smtClean="0"/>
                <a:t>教員用ハンドマイク</a:t>
              </a:r>
              <a:endParaRPr kumimoji="1" lang="ja-JP" altLang="en-US" sz="2000" b="1" dirty="0"/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1907704" y="1025441"/>
            <a:ext cx="46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集音マイクを複数つなぐ場合は、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「直列」となる。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中規模の教室では、通常は</a:t>
            </a:r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台で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十分（</a:t>
            </a:r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台でもさほど変わらない）。</a:t>
            </a:r>
          </a:p>
        </p:txBody>
      </p:sp>
    </p:spTree>
    <p:extLst>
      <p:ext uri="{BB962C8B-B14F-4D97-AF65-F5344CB8AC3E}">
        <p14:creationId xmlns:p14="http://schemas.microsoft.com/office/powerpoint/2010/main" val="31052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マーキー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Theme">
  <a:themeElements>
    <a:clrScheme name="マーキー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2_Office Theme">
  <a:themeElements>
    <a:clrScheme name="マーキー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585</Words>
  <Application>Microsoft Office PowerPoint</Application>
  <PresentationFormat>画面に合わせる (4:3)</PresentationFormat>
  <Paragraphs>165</Paragraphs>
  <Slides>16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4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Office ​​テーマ</vt:lpstr>
      <vt:lpstr>Office Theme</vt:lpstr>
      <vt:lpstr>1_Office Theme</vt:lpstr>
      <vt:lpstr>2_Office Theme</vt:lpstr>
      <vt:lpstr>（前期課程における） ハイブリッド授業の実施</vt:lpstr>
      <vt:lpstr>前期課程2021Sセメスターの一部対面授業</vt:lpstr>
      <vt:lpstr>一部対面授業でクリアすべき課題</vt:lpstr>
      <vt:lpstr>ハイブリッド授業のパターン</vt:lpstr>
      <vt:lpstr>教員が対面の場合の概要</vt:lpstr>
      <vt:lpstr>機材の接続図</vt:lpstr>
      <vt:lpstr>教員の方向けに学部から用意しているもの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主な注意点</vt:lpstr>
      <vt:lpstr>ハイフレックス授業の実例</vt:lpstr>
      <vt:lpstr>ハイブリッド授業のパターン</vt:lpstr>
      <vt:lpstr>教員がオンラインの場合の2方式</vt:lpstr>
      <vt:lpstr>オンライン学生の様子/意見（2020A）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混雑状況モニタリング説明会</dc:title>
  <dc:creator>sumino</dc:creator>
  <cp:lastModifiedBy>sumino</cp:lastModifiedBy>
  <cp:revision>107</cp:revision>
  <cp:lastPrinted>2021-03-16T19:29:55Z</cp:lastPrinted>
  <dcterms:created xsi:type="dcterms:W3CDTF">2020-09-09T03:09:14Z</dcterms:created>
  <dcterms:modified xsi:type="dcterms:W3CDTF">2021-03-16T23:52:25Z</dcterms:modified>
</cp:coreProperties>
</file>